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69" r:id="rId3"/>
    <p:sldId id="271" r:id="rId4"/>
    <p:sldId id="272" r:id="rId5"/>
    <p:sldId id="273" r:id="rId6"/>
    <p:sldId id="278" r:id="rId7"/>
    <p:sldId id="282" r:id="rId8"/>
    <p:sldId id="270" r:id="rId9"/>
    <p:sldId id="283" r:id="rId10"/>
    <p:sldId id="284" r:id="rId11"/>
    <p:sldId id="263" r:id="rId12"/>
    <p:sldId id="285" r:id="rId13"/>
    <p:sldId id="286" r:id="rId14"/>
    <p:sldId id="288" r:id="rId15"/>
    <p:sldId id="297" r:id="rId16"/>
    <p:sldId id="268" r:id="rId17"/>
    <p:sldId id="291" r:id="rId18"/>
    <p:sldId id="293" r:id="rId19"/>
    <p:sldId id="294" r:id="rId20"/>
    <p:sldId id="296" r:id="rId21"/>
    <p:sldId id="267" r:id="rId22"/>
    <p:sldId id="299" r:id="rId23"/>
    <p:sldId id="289" r:id="rId24"/>
    <p:sldId id="260" r:id="rId25"/>
    <p:sldId id="262" r:id="rId26"/>
    <p:sldId id="276" r:id="rId27"/>
    <p:sldId id="281" r:id="rId28"/>
    <p:sldId id="264" r:id="rId29"/>
    <p:sldId id="287" r:id="rId30"/>
    <p:sldId id="280" r:id="rId31"/>
    <p:sldId id="292" r:id="rId32"/>
    <p:sldId id="290" r:id="rId33"/>
    <p:sldId id="295" r:id="rId34"/>
    <p:sldId id="266" r:id="rId35"/>
    <p:sldId id="298" r:id="rId3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>
    <p:extLst>
      <p:ext uri="{19B8F6BF-5375-455C-9EA6-DF929625EA0E}">
        <p15:presenceInfo xmlns:p15="http://schemas.microsoft.com/office/powerpoint/2012/main" userId="swe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393939"/>
    <a:srgbClr val="C00B00"/>
    <a:srgbClr val="7030A0"/>
    <a:srgbClr val="92D050"/>
    <a:srgbClr val="DCE6F2"/>
    <a:srgbClr val="A6A6A6"/>
    <a:srgbClr val="FFC632"/>
    <a:srgbClr val="C03A35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0"/>
    <p:restoredTop sz="94627" autoAdjust="0"/>
  </p:normalViewPr>
  <p:slideViewPr>
    <p:cSldViewPr snapToGrid="0" showGuides="1">
      <p:cViewPr>
        <p:scale>
          <a:sx n="157" d="100"/>
          <a:sy n="157" d="100"/>
        </p:scale>
        <p:origin x="944" y="-632"/>
      </p:cViewPr>
      <p:guideLst>
        <p:guide orient="horz" pos="431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>
            <a:lvl1pPr>
              <a:defRPr sz="2000" b="0"/>
            </a:lvl1pPr>
            <a:lvl2pPr>
              <a:defRPr sz="1800"/>
            </a:lvl2pPr>
            <a:lvl3pPr>
              <a:defRPr sz="1800"/>
            </a:lvl3pPr>
            <a:lvl4pPr marL="1168400" indent="-342900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544553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881075"/>
            <a:ext cx="3933824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881075"/>
            <a:ext cx="3934800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7086600" y="545496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6"/>
            <a:ext cx="4204800" cy="4736282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8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4708001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66788"/>
            <a:ext cx="9144000" cy="391212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5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4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57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55.png"/><Relationship Id="rId21" Type="http://schemas.openxmlformats.org/officeDocument/2006/relationships/image" Target="../media/image84.png"/><Relationship Id="rId7" Type="http://schemas.openxmlformats.org/officeDocument/2006/relationships/image" Target="../media/image5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4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14.png"/><Relationship Id="rId5" Type="http://schemas.openxmlformats.org/officeDocument/2006/relationships/image" Target="../media/image210.png"/><Relationship Id="rId10" Type="http://schemas.openxmlformats.org/officeDocument/2006/relationships/image" Target="../media/image113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0.png"/><Relationship Id="rId18" Type="http://schemas.openxmlformats.org/officeDocument/2006/relationships/image" Target="../media/image60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590.png"/><Relationship Id="rId2" Type="http://schemas.openxmlformats.org/officeDocument/2006/relationships/image" Target="../media/image62.png"/><Relationship Id="rId16" Type="http://schemas.openxmlformats.org/officeDocument/2006/relationships/image" Target="../media/image58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570.png"/><Relationship Id="rId10" Type="http://schemas.openxmlformats.org/officeDocument/2006/relationships/image" Target="../media/image70.png"/><Relationship Id="rId19" Type="http://schemas.openxmlformats.org/officeDocument/2006/relationships/image" Target="../media/image61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9" Type="http://schemas.openxmlformats.org/officeDocument/2006/relationships/image" Target="../media/image145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3" Type="http://schemas.openxmlformats.org/officeDocument/2006/relationships/image" Target="../media/image169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52" Type="http://schemas.openxmlformats.org/officeDocument/2006/relationships/image" Target="../media/image168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image" Target="../media/image124.png"/><Relationship Id="rId51" Type="http://schemas.openxmlformats.org/officeDocument/2006/relationships/image" Target="../media/image167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20" Type="http://schemas.openxmlformats.org/officeDocument/2006/relationships/image" Target="../media/image136.png"/><Relationship Id="rId41" Type="http://schemas.openxmlformats.org/officeDocument/2006/relationships/image" Target="../media/image157.png"/><Relationship Id="rId5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49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5.png"/><Relationship Id="rId21" Type="http://schemas.openxmlformats.org/officeDocument/2006/relationships/image" Target="../media/image1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14.png"/><Relationship Id="rId2" Type="http://schemas.openxmlformats.org/officeDocument/2006/relationships/image" Target="../media/image44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12.png"/><Relationship Id="rId10" Type="http://schemas.openxmlformats.org/officeDocument/2006/relationships/image" Target="../media/image52.png"/><Relationship Id="rId19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63.png"/><Relationship Id="rId21" Type="http://schemas.openxmlformats.org/officeDocument/2006/relationships/image" Target="../media/image1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4.png"/><Relationship Id="rId2" Type="http://schemas.openxmlformats.org/officeDocument/2006/relationships/image" Target="../media/image6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12.png"/><Relationship Id="rId10" Type="http://schemas.openxmlformats.org/officeDocument/2006/relationships/image" Target="../media/image70.png"/><Relationship Id="rId19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Multi-Objective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Analysing Human Preference Application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Max Cunningham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Date 21/03/25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FF39-F190-4B3A-E22A-0797BE8A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F030-0A30-0FA5-14E4-293D5D8B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2D05E-9AAD-752A-D8ED-B7562CCDD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53-05DD-2014-2D6F-7E6516FE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10</a:t>
            </a:fld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B9BD6-C0B4-0831-D603-975A3D8971F4}"/>
              </a:ext>
            </a:extLst>
          </p:cNvPr>
          <p:cNvSpPr txBox="1"/>
          <p:nvPr/>
        </p:nvSpPr>
        <p:spPr>
          <a:xfrm>
            <a:off x="1379262" y="1745025"/>
            <a:ext cx="639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Design a Multi-Policy RL Model which takes Collaborative Actions and Applies Human Preferences post-hoc.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5020BC-B266-1E25-1ED3-FCAC49BEC2FA}"/>
              </a:ext>
            </a:extLst>
          </p:cNvPr>
          <p:cNvGrpSpPr/>
          <p:nvPr/>
        </p:nvGrpSpPr>
        <p:grpSpPr>
          <a:xfrm>
            <a:off x="828674" y="2677677"/>
            <a:ext cx="3240001" cy="3231654"/>
            <a:chOff x="828674" y="2677677"/>
            <a:chExt cx="3240001" cy="3231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6B7B6D-55C8-8086-FDDB-2CC6EEC02E1A}"/>
                </a:ext>
              </a:extLst>
            </p:cNvPr>
            <p:cNvSpPr txBox="1"/>
            <p:nvPr/>
          </p:nvSpPr>
          <p:spPr>
            <a:xfrm>
              <a:off x="828675" y="2677677"/>
              <a:ext cx="324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Retain from DWN: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Training single objective DQNs in parallel.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Learning the Pareto Front.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E81FC-ACBD-E91A-3053-E34FD3286E57}"/>
                </a:ext>
              </a:extLst>
            </p:cNvPr>
            <p:cNvSpPr txBox="1"/>
            <p:nvPr/>
          </p:nvSpPr>
          <p:spPr>
            <a:xfrm>
              <a:off x="828674" y="3970338"/>
              <a:ext cx="32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 Features: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Ability to select Collaborative Actions.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0AD-177D-331E-43B7-6008CA2F3EA8}"/>
                </a:ext>
              </a:extLst>
            </p:cNvPr>
            <p:cNvSpPr txBox="1"/>
            <p:nvPr/>
          </p:nvSpPr>
          <p:spPr>
            <a:xfrm>
              <a:off x="828674" y="4986001"/>
              <a:ext cx="32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Additions to DWN: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Modify DWN to take human preference weights.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18F954-EF24-993A-E309-99F769BFF39F}"/>
              </a:ext>
            </a:extLst>
          </p:cNvPr>
          <p:cNvSpPr txBox="1"/>
          <p:nvPr/>
        </p:nvSpPr>
        <p:spPr>
          <a:xfrm>
            <a:off x="5075325" y="313934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Research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Multi-Policy Collaborative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our Novel Architecture against DWN.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Human Preference application in DWNs, and our novel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85406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 Approaches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11</a:t>
            </a:fld>
            <a:endParaRPr lang="en-IE" dirty="0"/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05C2094-E5C9-BE07-4E5D-59B705CE467C}"/>
              </a:ext>
            </a:extLst>
          </p:cNvPr>
          <p:cNvGrpSpPr/>
          <p:nvPr/>
        </p:nvGrpSpPr>
        <p:grpSpPr>
          <a:xfrm>
            <a:off x="504089" y="1804936"/>
            <a:ext cx="3830127" cy="4328765"/>
            <a:chOff x="469585" y="1804936"/>
            <a:chExt cx="3830127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9BEEA43-ACD3-8CB2-31E5-5F0427750978}"/>
                </a:ext>
              </a:extLst>
            </p:cNvPr>
            <p:cNvSpPr/>
            <p:nvPr/>
          </p:nvSpPr>
          <p:spPr>
            <a:xfrm>
              <a:off x="513567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DWN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1E63964-8845-8B3B-0CAD-1E42214A1667}"/>
                    </a:ext>
                  </a:extLst>
                </p:cNvPr>
                <p:cNvSpPr/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1E63964-8845-8B3B-0CAD-1E42214A16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6866956-B53B-D1D2-CF1D-37C141D1D98D}"/>
                </a:ext>
              </a:extLst>
            </p:cNvPr>
            <p:cNvCxnSpPr>
              <a:cxnSpLocks/>
            </p:cNvCxnSpPr>
            <p:nvPr/>
          </p:nvCxnSpPr>
          <p:spPr>
            <a:xfrm>
              <a:off x="1417035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08D7C3C-1464-1745-A7A5-2B892DF1763D}"/>
                    </a:ext>
                  </a:extLst>
                </p:cNvPr>
                <p:cNvSpPr/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08D7C3C-1464-1745-A7A5-2B892DF176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7BBE40F-A5BC-CD35-F083-5DAB4509346B}"/>
                </a:ext>
              </a:extLst>
            </p:cNvPr>
            <p:cNvSpPr/>
            <p:nvPr/>
          </p:nvSpPr>
          <p:spPr>
            <a:xfrm>
              <a:off x="2799057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3298F408-6082-2D87-0DB3-1F9E8977DBA3}"/>
                </a:ext>
              </a:extLst>
            </p:cNvPr>
            <p:cNvSpPr/>
            <p:nvPr/>
          </p:nvSpPr>
          <p:spPr>
            <a:xfrm>
              <a:off x="1467525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FFA41B11-69F4-4364-3EAC-047804BAFFAA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782187" y="2728052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6586E078-D4EF-4CE4-32D2-4B0FFD6DF023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782187" y="3285418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9BAB6296-775D-DBB1-FD44-EF8CE32A8C90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768085" y="4459697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302A255E-10D2-9409-B658-18C9C400AD6E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768085" y="4948203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9D0AB1A-542B-B43B-34F1-56C2AF624439}"/>
                </a:ext>
              </a:extLst>
            </p:cNvPr>
            <p:cNvSpPr/>
            <p:nvPr/>
          </p:nvSpPr>
          <p:spPr>
            <a:xfrm>
              <a:off x="788744" y="2680254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2028A6D3-576B-4C78-8187-A7023E079ACD}"/>
                </a:ext>
              </a:extLst>
            </p:cNvPr>
            <p:cNvSpPr/>
            <p:nvPr/>
          </p:nvSpPr>
          <p:spPr>
            <a:xfrm>
              <a:off x="1467522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7F5F474B-B641-7EE8-E8A0-B993E425D6D9}"/>
                </a:ext>
              </a:extLst>
            </p:cNvPr>
            <p:cNvSpPr/>
            <p:nvPr/>
          </p:nvSpPr>
          <p:spPr>
            <a:xfrm>
              <a:off x="1467522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CF13BB87-2C61-9836-E261-795270F9459D}"/>
                </a:ext>
              </a:extLst>
            </p:cNvPr>
            <p:cNvSpPr/>
            <p:nvPr/>
          </p:nvSpPr>
          <p:spPr>
            <a:xfrm>
              <a:off x="782187" y="235993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6BD81656-C07C-2CF4-5DB0-764D71C86B8E}"/>
                </a:ext>
              </a:extLst>
            </p:cNvPr>
            <p:cNvSpPr/>
            <p:nvPr/>
          </p:nvSpPr>
          <p:spPr>
            <a:xfrm>
              <a:off x="782187" y="268025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57573044-0C4E-A85C-DC54-0F9653771AFE}"/>
                </a:ext>
              </a:extLst>
            </p:cNvPr>
            <p:cNvSpPr/>
            <p:nvPr/>
          </p:nvSpPr>
          <p:spPr>
            <a:xfrm>
              <a:off x="782187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1BBFD457-C2B8-1604-C6BA-C8B3216654B5}"/>
                </a:ext>
              </a:extLst>
            </p:cNvPr>
            <p:cNvSpPr/>
            <p:nvPr/>
          </p:nvSpPr>
          <p:spPr>
            <a:xfrm>
              <a:off x="782187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2F80065-3402-291E-5783-A9651A4BFF77}"/>
                </a:ext>
              </a:extLst>
            </p:cNvPr>
            <p:cNvSpPr/>
            <p:nvPr/>
          </p:nvSpPr>
          <p:spPr>
            <a:xfrm>
              <a:off x="768084" y="3990478"/>
              <a:ext cx="1312829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9211B8D1-3F8F-6DED-925C-266CB1C782B9}"/>
                </a:ext>
              </a:extLst>
            </p:cNvPr>
            <p:cNvSpPr/>
            <p:nvPr/>
          </p:nvSpPr>
          <p:spPr>
            <a:xfrm>
              <a:off x="768084" y="40227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80ED108F-A988-A20C-4355-754F90B3C352}"/>
                </a:ext>
              </a:extLst>
            </p:cNvPr>
            <p:cNvSpPr/>
            <p:nvPr/>
          </p:nvSpPr>
          <p:spPr>
            <a:xfrm>
              <a:off x="768084" y="441189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8BB788B-55A8-63E6-03ED-5F4509B70CB8}"/>
                </a:ext>
              </a:extLst>
            </p:cNvPr>
            <p:cNvSpPr/>
            <p:nvPr/>
          </p:nvSpPr>
          <p:spPr>
            <a:xfrm>
              <a:off x="768084" y="4610219"/>
              <a:ext cx="1312829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F3B0F464-5436-7E69-7A1A-054663C15687}"/>
                </a:ext>
              </a:extLst>
            </p:cNvPr>
            <p:cNvSpPr/>
            <p:nvPr/>
          </p:nvSpPr>
          <p:spPr>
            <a:xfrm>
              <a:off x="768084" y="462599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3746D6CC-411B-C76F-4852-62DF6A4CDBCD}"/>
                </a:ext>
              </a:extLst>
            </p:cNvPr>
            <p:cNvSpPr/>
            <p:nvPr/>
          </p:nvSpPr>
          <p:spPr>
            <a:xfrm>
              <a:off x="768084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0CE53B79-FC54-8ADE-573B-7814AF7C66DF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768084" y="4673791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76CE551A-6C85-B1CC-F9C1-B3856A3F8509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768084" y="4070519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5AE93CDA-5008-5C75-C578-8417201DEAE2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782187" y="2965100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C5158399-548C-F6D2-7DD0-553E7A6437A3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782187" y="2407733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3B16F430-EC4E-8F98-6DA5-D974AE415E31}"/>
                </a:ext>
              </a:extLst>
            </p:cNvPr>
            <p:cNvSpPr/>
            <p:nvPr/>
          </p:nvSpPr>
          <p:spPr>
            <a:xfrm>
              <a:off x="2800742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32C3D2AA-1791-7E92-034A-18778EE8DC3F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777860" y="2607610"/>
              <a:ext cx="2022883" cy="2609447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83CC87C4-1467-2B8D-29BD-F7290A2CA70E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777860" y="3154014"/>
              <a:ext cx="2022883" cy="2063043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6F81C46F-B1EC-8FBE-D7D2-81A4A6C62F59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768084" y="4270090"/>
              <a:ext cx="2032658" cy="946966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31477E09-11BA-37B2-1012-E1A96BDC329D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768084" y="4816494"/>
              <a:ext cx="2032658" cy="400562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94D1247-27CD-BF0C-2250-90246894AE6F}"/>
                </a:ext>
              </a:extLst>
            </p:cNvPr>
            <p:cNvCxnSpPr>
              <a:cxnSpLocks/>
            </p:cNvCxnSpPr>
            <p:nvPr/>
          </p:nvCxnSpPr>
          <p:spPr>
            <a:xfrm>
              <a:off x="2087473" y="4816494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BCE9F1-08BB-D0AC-CB03-4DCE9BA36768}"/>
                    </a:ext>
                  </a:extLst>
                </p:cNvPr>
                <p:cNvSpPr txBox="1"/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BCE9F1-08BB-D0AC-CB03-4DCE9BA36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22222" r="-1111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1AEF86AA-9C86-174B-DE78-135C3E2CF6A0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11970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54B2DA9F-2E89-034C-D678-5E91FDBC545B}"/>
                    </a:ext>
                  </a:extLst>
                </p:cNvPr>
                <p:cNvSpPr txBox="1"/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54B2DA9F-2E89-034C-D678-5E91FDBC5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BFDB71C-56AF-FDD2-77DA-226D8B149655}"/>
                    </a:ext>
                  </a:extLst>
                </p:cNvPr>
                <p:cNvSpPr txBox="1"/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BFDB71C-56AF-FDD2-77DA-226D8B149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8571" r="-1428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D1B362F-9AED-226B-F760-0A833ECC4D16}"/>
                </a:ext>
              </a:extLst>
            </p:cNvPr>
            <p:cNvSpPr txBox="1"/>
            <p:nvPr/>
          </p:nvSpPr>
          <p:spPr>
            <a:xfrm>
              <a:off x="588429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756A8EB-AC7A-9BD1-164B-651658EA1353}"/>
                </a:ext>
              </a:extLst>
            </p:cNvPr>
            <p:cNvSpPr txBox="1"/>
            <p:nvPr/>
          </p:nvSpPr>
          <p:spPr>
            <a:xfrm>
              <a:off x="469585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3D5382B-8181-D893-C1AE-F7A6C676EB72}"/>
                </a:ext>
              </a:extLst>
            </p:cNvPr>
            <p:cNvSpPr txBox="1"/>
            <p:nvPr/>
          </p:nvSpPr>
          <p:spPr>
            <a:xfrm>
              <a:off x="472807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55F5A7-F100-C5F8-FB59-0F069297B715}"/>
                </a:ext>
              </a:extLst>
            </p:cNvPr>
            <p:cNvCxnSpPr>
              <a:cxnSpLocks/>
            </p:cNvCxnSpPr>
            <p:nvPr/>
          </p:nvCxnSpPr>
          <p:spPr>
            <a:xfrm>
              <a:off x="2084799" y="401888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E6DE264-E203-170F-C77D-72B6A75FAB73}"/>
                    </a:ext>
                  </a:extLst>
                </p:cNvPr>
                <p:cNvSpPr txBox="1"/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E6DE264-E203-170F-C77D-72B6A75FA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blipFill>
                  <a:blip r:embed="rId7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BAA5CCA8-F4C8-B515-66FA-93AC08E2215B}"/>
                </a:ext>
              </a:extLst>
            </p:cNvPr>
            <p:cNvCxnSpPr>
              <a:cxnSpLocks/>
            </p:cNvCxnSpPr>
            <p:nvPr/>
          </p:nvCxnSpPr>
          <p:spPr>
            <a:xfrm>
              <a:off x="2082841" y="420762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ADC6370-3414-EC48-ED8E-D1C2EAA7FC5E}"/>
                    </a:ext>
                  </a:extLst>
                </p:cNvPr>
                <p:cNvSpPr txBox="1"/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ADC6370-3414-EC48-ED8E-D1C2EAA7F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blipFill>
                  <a:blip r:embed="rId8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765A246-4451-FBF9-06E3-E13AC07E1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437" y="4507493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6C00AF22-814E-11FD-FC3F-9B230EF02C32}"/>
                    </a:ext>
                  </a:extLst>
                </p:cNvPr>
                <p:cNvSpPr txBox="1"/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6C00AF22-814E-11FD-FC3F-9B230EF02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blipFill>
                  <a:blip r:embed="rId9"/>
                  <a:stretch>
                    <a:fillRect l="-12821" r="-2307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F5880750-6544-F605-A4F5-BB89C7D27751}"/>
                    </a:ext>
                  </a:extLst>
                </p:cNvPr>
                <p:cNvSpPr txBox="1"/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F5880750-6544-F605-A4F5-BB89C7D27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94D3E99-5EAA-652C-FB9A-5FFD43543B30}"/>
                </a:ext>
              </a:extLst>
            </p:cNvPr>
            <p:cNvSpPr/>
            <p:nvPr/>
          </p:nvSpPr>
          <p:spPr>
            <a:xfrm>
              <a:off x="777859" y="2327997"/>
              <a:ext cx="130164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9B466922-4ABE-8F19-5199-A2CAACBF382C}"/>
                </a:ext>
              </a:extLst>
            </p:cNvPr>
            <p:cNvSpPr/>
            <p:nvPr/>
          </p:nvSpPr>
          <p:spPr>
            <a:xfrm>
              <a:off x="777858" y="236024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7EC717B9-4E5D-9974-F0DE-92DA1054896C}"/>
                </a:ext>
              </a:extLst>
            </p:cNvPr>
            <p:cNvSpPr/>
            <p:nvPr/>
          </p:nvSpPr>
          <p:spPr>
            <a:xfrm>
              <a:off x="777858" y="27494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533C764-AC5C-2E26-40FA-95001608DA82}"/>
                </a:ext>
              </a:extLst>
            </p:cNvPr>
            <p:cNvSpPr/>
            <p:nvPr/>
          </p:nvSpPr>
          <p:spPr>
            <a:xfrm>
              <a:off x="777859" y="2947738"/>
              <a:ext cx="1301644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0F92EC13-18CA-8745-C149-71749E830696}"/>
                </a:ext>
              </a:extLst>
            </p:cNvPr>
            <p:cNvSpPr/>
            <p:nvPr/>
          </p:nvSpPr>
          <p:spPr>
            <a:xfrm>
              <a:off x="777858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6BAE197A-34DD-2614-C769-CBE973D78786}"/>
                </a:ext>
              </a:extLst>
            </p:cNvPr>
            <p:cNvSpPr/>
            <p:nvPr/>
          </p:nvSpPr>
          <p:spPr>
            <a:xfrm>
              <a:off x="777858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947DA97-BCF3-41C3-C686-EB3C6D29E646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079503" y="3154013"/>
              <a:ext cx="70365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E2F64F62-E017-49A2-3563-DB4CBB3EC3F9}"/>
                    </a:ext>
                  </a:extLst>
                </p:cNvPr>
                <p:cNvSpPr txBox="1"/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E2F64F62-E017-49A2-3563-DB4CBB3EC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BBD82BD-BD37-7B18-4C59-D99E0283179E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08" y="235640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441241F2-A3AF-BDB2-6F28-545F9DD2D906}"/>
                    </a:ext>
                  </a:extLst>
                </p:cNvPr>
                <p:cNvSpPr txBox="1"/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441241F2-A3AF-BDB2-6F28-545F9DD2D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blipFill>
                  <a:blip r:embed="rId12"/>
                  <a:stretch>
                    <a:fillRect l="-13514" r="-21622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5066AFD9-07A5-D675-0551-F3ECE749C04D}"/>
                </a:ext>
              </a:extLst>
            </p:cNvPr>
            <p:cNvCxnSpPr>
              <a:cxnSpLocks/>
            </p:cNvCxnSpPr>
            <p:nvPr/>
          </p:nvCxnSpPr>
          <p:spPr>
            <a:xfrm>
              <a:off x="2089006" y="254514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01AA2557-D6BD-54DD-E044-C9B711AD2E40}"/>
                    </a:ext>
                  </a:extLst>
                </p:cNvPr>
                <p:cNvSpPr txBox="1"/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01AA2557-D6BD-54DD-E044-C9B711AD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blipFill>
                  <a:blip r:embed="rId13"/>
                  <a:stretch>
                    <a:fillRect l="-13514" r="-2432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9EA270-7DAA-961C-55BE-4B992FBF3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045" y="2845012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F7A2CB-4B0C-78F0-BBA4-3FEB07C0BE2C}"/>
                    </a:ext>
                  </a:extLst>
                </p:cNvPr>
                <p:cNvSpPr txBox="1"/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F7A2CB-4B0C-78F0-BBA4-3FEB07C0B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blipFill>
                  <a:blip r:embed="rId14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2F093E4-4A28-1F75-4812-41993A2CB7B4}"/>
                    </a:ext>
                  </a:extLst>
                </p:cNvPr>
                <p:cNvSpPr txBox="1"/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2F093E4-4A28-1F75-4812-41993A2C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1071C24-29C6-84B4-4D4F-1F12AEC9B33E}"/>
                </a:ext>
              </a:extLst>
            </p:cNvPr>
            <p:cNvGrpSpPr/>
            <p:nvPr/>
          </p:nvGrpSpPr>
          <p:grpSpPr>
            <a:xfrm>
              <a:off x="2875072" y="2593218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18935733-4547-1683-2DC0-FBCFFC7BF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18935733-4547-1683-2DC0-FBCFFC7BF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7143" t="-125000" r="-1429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AA3D13D5-8D21-0EFD-9774-804DFD9BB886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C49B0683-D7AA-C098-21E3-CAE1284EBB70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8DF48225-3026-E2FC-BFBE-DE607367AD9B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8DF48225-3026-E2FC-BFBE-DE607367A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6338" t="-131429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1BD4D67-3C5E-CE71-F691-7E1EA101CEFA}"/>
                      </a:ext>
                    </a:extLst>
                  </p:cNvPr>
                  <p:cNvSpPr txBox="1"/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1BD4D67-3C5E-CE71-F691-7E1EA101C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5556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E3D78D6B-F5AC-7A46-06AB-86AAA676E1E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E3D78D6B-F5AC-7A46-06AB-86AAA676E1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1B01A0F-5CFF-7DD7-88C6-3D1EB54A921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1B01A0F-5CFF-7DD7-88C6-3D1EB54A9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696"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00774BE9-71B5-D1F0-36F9-3E0E99A6FFE0}"/>
                    </a:ext>
                  </a:extLst>
                </p:cNvPr>
                <p:cNvSpPr txBox="1"/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00774BE9-71B5-D1F0-36F9-3E0E99A6F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971" r="-3883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D2AC4FBA-1461-5F28-5057-C15BE9FCB956}"/>
                </a:ext>
              </a:extLst>
            </p:cNvPr>
            <p:cNvSpPr/>
            <p:nvPr/>
          </p:nvSpPr>
          <p:spPr>
            <a:xfrm>
              <a:off x="3083424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1D940140-3A16-8C75-071D-EF1105B9FA98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ACAE70F3-BD36-A082-1F0C-BB2BDD34F8D2}"/>
              </a:ext>
            </a:extLst>
          </p:cNvPr>
          <p:cNvGrpSpPr/>
          <p:nvPr/>
        </p:nvGrpSpPr>
        <p:grpSpPr>
          <a:xfrm>
            <a:off x="4980200" y="1804936"/>
            <a:ext cx="3830127" cy="4328765"/>
            <a:chOff x="4980200" y="1804936"/>
            <a:chExt cx="3830127" cy="4328765"/>
          </a:xfrm>
        </p:grpSpPr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77BEE6F-3866-CBE2-7DA8-CC591C8B3782}"/>
                </a:ext>
              </a:extLst>
            </p:cNvPr>
            <p:cNvSpPr/>
            <p:nvPr/>
          </p:nvSpPr>
          <p:spPr>
            <a:xfrm>
              <a:off x="5024182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Network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7F90DEA-64EC-AC7B-30F7-17B2E5ED2B90}"/>
                    </a:ext>
                  </a:extLst>
                </p:cNvPr>
                <p:cNvSpPr/>
                <p:nvPr/>
              </p:nvSpPr>
              <p:spPr>
                <a:xfrm>
                  <a:off x="5173221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7F90DEA-64EC-AC7B-30F7-17B2E5ED2B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2067772"/>
                  <a:ext cx="1533355" cy="1356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F451BC25-0FEB-1813-C806-C783241D8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50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12E54AE-0E4D-1429-60E7-53E23851B971}"/>
                    </a:ext>
                  </a:extLst>
                </p:cNvPr>
                <p:cNvSpPr/>
                <p:nvPr/>
              </p:nvSpPr>
              <p:spPr>
                <a:xfrm>
                  <a:off x="5173221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12E54AE-0E4D-1429-60E7-53E23851B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3736037"/>
                  <a:ext cx="1533355" cy="13569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CB0EAFC9-5853-AED8-368F-64A92D9077C0}"/>
                </a:ext>
              </a:extLst>
            </p:cNvPr>
            <p:cNvSpPr/>
            <p:nvPr/>
          </p:nvSpPr>
          <p:spPr>
            <a:xfrm>
              <a:off x="7309672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1724C5C4-FE6B-D285-CF77-1A46F97DC788}"/>
                </a:ext>
              </a:extLst>
            </p:cNvPr>
            <p:cNvSpPr/>
            <p:nvPr/>
          </p:nvSpPr>
          <p:spPr>
            <a:xfrm>
              <a:off x="5978140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5F1655A5-8707-3129-B0D6-9D485572324E}"/>
                </a:ext>
              </a:extLst>
            </p:cNvPr>
            <p:cNvCxnSpPr>
              <a:cxnSpLocks/>
              <a:stCxn id="436" idx="1"/>
              <a:endCxn id="438" idx="2"/>
            </p:cNvCxnSpPr>
            <p:nvPr/>
          </p:nvCxnSpPr>
          <p:spPr>
            <a:xfrm rot="10800000">
              <a:off x="5292803" y="3205517"/>
              <a:ext cx="685335" cy="2799780"/>
            </a:xfrm>
            <a:prstGeom prst="bentConnector3">
              <a:avLst>
                <a:gd name="adj1" fmla="val 174953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Elbow Connector 431">
              <a:extLst>
                <a:ext uri="{FF2B5EF4-FFF2-40B4-BE49-F238E27FC236}">
                  <a16:creationId xmlns:a16="http://schemas.microsoft.com/office/drawing/2014/main" id="{4012EEA8-B1A9-4DA4-9958-A104F879BDB7}"/>
                </a:ext>
              </a:extLst>
            </p:cNvPr>
            <p:cNvCxnSpPr>
              <a:cxnSpLocks/>
              <a:stCxn id="429" idx="1"/>
              <a:endCxn id="443" idx="2"/>
            </p:cNvCxnSpPr>
            <p:nvPr/>
          </p:nvCxnSpPr>
          <p:spPr>
            <a:xfrm rot="10800000">
              <a:off x="5278700" y="4887615"/>
              <a:ext cx="699441" cy="925130"/>
            </a:xfrm>
            <a:prstGeom prst="bentConnector3">
              <a:avLst>
                <a:gd name="adj1" fmla="val 158969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01BF4133-B028-3553-85EA-B124289AA691}"/>
                </a:ext>
              </a:extLst>
            </p:cNvPr>
            <p:cNvSpPr/>
            <p:nvPr/>
          </p:nvSpPr>
          <p:spPr>
            <a:xfrm>
              <a:off x="5299359" y="3157719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5" name="Rounded Rectangle 434">
              <a:extLst>
                <a:ext uri="{FF2B5EF4-FFF2-40B4-BE49-F238E27FC236}">
                  <a16:creationId xmlns:a16="http://schemas.microsoft.com/office/drawing/2014/main" id="{42E93EF6-5C5F-909A-8A4F-A65B7C4D4FD0}"/>
                </a:ext>
              </a:extLst>
            </p:cNvPr>
            <p:cNvSpPr/>
            <p:nvPr/>
          </p:nvSpPr>
          <p:spPr>
            <a:xfrm>
              <a:off x="5978137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1A5EF01E-865A-129E-77CD-FDE8A59F1F77}"/>
                </a:ext>
              </a:extLst>
            </p:cNvPr>
            <p:cNvSpPr/>
            <p:nvPr/>
          </p:nvSpPr>
          <p:spPr>
            <a:xfrm>
              <a:off x="5978137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7" name="Round Same-side Corner of Rectangle 436">
              <a:extLst>
                <a:ext uri="{FF2B5EF4-FFF2-40B4-BE49-F238E27FC236}">
                  <a16:creationId xmlns:a16="http://schemas.microsoft.com/office/drawing/2014/main" id="{C94B1D27-2854-2008-B299-A0C2504F3502}"/>
                </a:ext>
              </a:extLst>
            </p:cNvPr>
            <p:cNvSpPr/>
            <p:nvPr/>
          </p:nvSpPr>
          <p:spPr>
            <a:xfrm>
              <a:off x="5292802" y="240947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8" name="Round Same-side Corner of Rectangle 437">
              <a:extLst>
                <a:ext uri="{FF2B5EF4-FFF2-40B4-BE49-F238E27FC236}">
                  <a16:creationId xmlns:a16="http://schemas.microsoft.com/office/drawing/2014/main" id="{D2BDFC68-5C90-2E64-1582-4E084826231A}"/>
                </a:ext>
              </a:extLst>
            </p:cNvPr>
            <p:cNvSpPr/>
            <p:nvPr/>
          </p:nvSpPr>
          <p:spPr>
            <a:xfrm>
              <a:off x="5292802" y="315771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9" name="Round Same-side Corner of Rectangle 438">
              <a:extLst>
                <a:ext uri="{FF2B5EF4-FFF2-40B4-BE49-F238E27FC236}">
                  <a16:creationId xmlns:a16="http://schemas.microsoft.com/office/drawing/2014/main" id="{F25AA304-44C2-CF5D-2119-B3AA63C14C09}"/>
                </a:ext>
              </a:extLst>
            </p:cNvPr>
            <p:cNvSpPr/>
            <p:nvPr/>
          </p:nvSpPr>
          <p:spPr>
            <a:xfrm>
              <a:off x="5292802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0" name="Round Same-side Corner of Rectangle 439">
              <a:extLst>
                <a:ext uri="{FF2B5EF4-FFF2-40B4-BE49-F238E27FC236}">
                  <a16:creationId xmlns:a16="http://schemas.microsoft.com/office/drawing/2014/main" id="{F18D2169-DF54-3327-DB57-9734D9CF9F91}"/>
                </a:ext>
              </a:extLst>
            </p:cNvPr>
            <p:cNvSpPr/>
            <p:nvPr/>
          </p:nvSpPr>
          <p:spPr>
            <a:xfrm>
              <a:off x="5292802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6899357-4E94-1D79-D6DD-03753F8A9BA7}"/>
                </a:ext>
              </a:extLst>
            </p:cNvPr>
            <p:cNvSpPr/>
            <p:nvPr/>
          </p:nvSpPr>
          <p:spPr>
            <a:xfrm>
              <a:off x="5278699" y="3990478"/>
              <a:ext cx="1312829" cy="1012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42" name="Round Same-side Corner of Rectangle 441">
              <a:extLst>
                <a:ext uri="{FF2B5EF4-FFF2-40B4-BE49-F238E27FC236}">
                  <a16:creationId xmlns:a16="http://schemas.microsoft.com/office/drawing/2014/main" id="{D02BA967-64FB-B4F0-B0F7-06E089A7D000}"/>
                </a:ext>
              </a:extLst>
            </p:cNvPr>
            <p:cNvSpPr/>
            <p:nvPr/>
          </p:nvSpPr>
          <p:spPr>
            <a:xfrm>
              <a:off x="5278699" y="407226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3" name="Round Same-side Corner of Rectangle 442">
              <a:extLst>
                <a:ext uri="{FF2B5EF4-FFF2-40B4-BE49-F238E27FC236}">
                  <a16:creationId xmlns:a16="http://schemas.microsoft.com/office/drawing/2014/main" id="{01F84265-199E-EBAA-2F7F-25BEA5327AFB}"/>
                </a:ext>
              </a:extLst>
            </p:cNvPr>
            <p:cNvSpPr/>
            <p:nvPr/>
          </p:nvSpPr>
          <p:spPr>
            <a:xfrm>
              <a:off x="5278699" y="48398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5" name="Round Same-side Corner of Rectangle 444">
              <a:extLst>
                <a:ext uri="{FF2B5EF4-FFF2-40B4-BE49-F238E27FC236}">
                  <a16:creationId xmlns:a16="http://schemas.microsoft.com/office/drawing/2014/main" id="{9FBC21B9-178F-EA58-B4F6-7CC525F586B6}"/>
                </a:ext>
              </a:extLst>
            </p:cNvPr>
            <p:cNvSpPr/>
            <p:nvPr/>
          </p:nvSpPr>
          <p:spPr>
            <a:xfrm>
              <a:off x="5278699" y="505391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6" name="Round Same-side Corner of Rectangle 445">
              <a:extLst>
                <a:ext uri="{FF2B5EF4-FFF2-40B4-BE49-F238E27FC236}">
                  <a16:creationId xmlns:a16="http://schemas.microsoft.com/office/drawing/2014/main" id="{8B959B65-F822-624F-9B0E-A18CE25984CF}"/>
                </a:ext>
              </a:extLst>
            </p:cNvPr>
            <p:cNvSpPr/>
            <p:nvPr/>
          </p:nvSpPr>
          <p:spPr>
            <a:xfrm>
              <a:off x="5278699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48" name="Elbow Connector 447">
              <a:extLst>
                <a:ext uri="{FF2B5EF4-FFF2-40B4-BE49-F238E27FC236}">
                  <a16:creationId xmlns:a16="http://schemas.microsoft.com/office/drawing/2014/main" id="{5B692BCF-F98B-2420-B8C9-4F5D997099B7}"/>
                </a:ext>
              </a:extLst>
            </p:cNvPr>
            <p:cNvCxnSpPr>
              <a:cxnSpLocks/>
              <a:stCxn id="435" idx="1"/>
              <a:endCxn id="442" idx="2"/>
            </p:cNvCxnSpPr>
            <p:nvPr/>
          </p:nvCxnSpPr>
          <p:spPr>
            <a:xfrm rot="10800000">
              <a:off x="5278699" y="4120062"/>
              <a:ext cx="699438" cy="1510190"/>
            </a:xfrm>
            <a:prstGeom prst="bentConnector3">
              <a:avLst>
                <a:gd name="adj1" fmla="val 14575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Elbow Connector 449">
              <a:extLst>
                <a:ext uri="{FF2B5EF4-FFF2-40B4-BE49-F238E27FC236}">
                  <a16:creationId xmlns:a16="http://schemas.microsoft.com/office/drawing/2014/main" id="{BAD2EBE6-E717-55B4-7378-F02532090F04}"/>
                </a:ext>
              </a:extLst>
            </p:cNvPr>
            <p:cNvCxnSpPr>
              <a:cxnSpLocks/>
              <a:stCxn id="435" idx="1"/>
              <a:endCxn id="437" idx="2"/>
            </p:cNvCxnSpPr>
            <p:nvPr/>
          </p:nvCxnSpPr>
          <p:spPr>
            <a:xfrm rot="10800000">
              <a:off x="5292803" y="2457278"/>
              <a:ext cx="685335" cy="3172975"/>
            </a:xfrm>
            <a:prstGeom prst="bentConnector3">
              <a:avLst>
                <a:gd name="adj1" fmla="val 1498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Rounded Rectangle 450">
              <a:extLst>
                <a:ext uri="{FF2B5EF4-FFF2-40B4-BE49-F238E27FC236}">
                  <a16:creationId xmlns:a16="http://schemas.microsoft.com/office/drawing/2014/main" id="{87506CED-C8CE-4C22-D4F4-FB9EFDE2E180}"/>
                </a:ext>
              </a:extLst>
            </p:cNvPr>
            <p:cNvSpPr/>
            <p:nvPr/>
          </p:nvSpPr>
          <p:spPr>
            <a:xfrm>
              <a:off x="7311357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17FC5196-BB9E-BA1F-8A42-9BA56345E283}"/>
                </a:ext>
              </a:extLst>
            </p:cNvPr>
            <p:cNvCxnSpPr>
              <a:cxnSpLocks/>
              <a:stCxn id="451" idx="1"/>
              <a:endCxn id="471" idx="1"/>
            </p:cNvCxnSpPr>
            <p:nvPr/>
          </p:nvCxnSpPr>
          <p:spPr>
            <a:xfrm rot="10800000">
              <a:off x="5288475" y="2828508"/>
              <a:ext cx="2022883" cy="2388549"/>
            </a:xfrm>
            <a:prstGeom prst="bentConnector3">
              <a:avLst>
                <a:gd name="adj1" fmla="val 10944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Elbow Connector 453">
              <a:extLst>
                <a:ext uri="{FF2B5EF4-FFF2-40B4-BE49-F238E27FC236}">
                  <a16:creationId xmlns:a16="http://schemas.microsoft.com/office/drawing/2014/main" id="{8763BD28-189A-842B-C2EC-9F2B8B15C0FA}"/>
                </a:ext>
              </a:extLst>
            </p:cNvPr>
            <p:cNvCxnSpPr>
              <a:cxnSpLocks/>
              <a:stCxn id="451" idx="1"/>
              <a:endCxn id="441" idx="1"/>
            </p:cNvCxnSpPr>
            <p:nvPr/>
          </p:nvCxnSpPr>
          <p:spPr>
            <a:xfrm rot="10800000">
              <a:off x="5278699" y="4496922"/>
              <a:ext cx="2032658" cy="720135"/>
            </a:xfrm>
            <a:prstGeom prst="bentConnector3">
              <a:avLst>
                <a:gd name="adj1" fmla="val 1086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Elbow Connector 457">
              <a:extLst>
                <a:ext uri="{FF2B5EF4-FFF2-40B4-BE49-F238E27FC236}">
                  <a16:creationId xmlns:a16="http://schemas.microsoft.com/office/drawing/2014/main" id="{13E9678F-1482-EF2A-1231-38477A394044}"/>
                </a:ext>
              </a:extLst>
            </p:cNvPr>
            <p:cNvCxnSpPr>
              <a:cxnSpLocks/>
              <a:stCxn id="428" idx="2"/>
              <a:endCxn id="429" idx="3"/>
            </p:cNvCxnSpPr>
            <p:nvPr/>
          </p:nvCxnSpPr>
          <p:spPr>
            <a:xfrm rot="5400000">
              <a:off x="7622585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F59C422-46DA-A214-8B0F-05BCB58151C6}"/>
                    </a:ext>
                  </a:extLst>
                </p:cNvPr>
                <p:cNvSpPr txBox="1"/>
                <p:nvPr/>
              </p:nvSpPr>
              <p:spPr>
                <a:xfrm>
                  <a:off x="6883724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F59C422-46DA-A214-8B0F-05BCB581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724" y="5191181"/>
                  <a:ext cx="133248" cy="158643"/>
                </a:xfrm>
                <a:prstGeom prst="rect">
                  <a:avLst/>
                </a:prstGeom>
                <a:blipFill>
                  <a:blip r:embed="rId24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4B35902E-86DE-5F90-51C8-D8C06E6D769B}"/>
                    </a:ext>
                  </a:extLst>
                </p:cNvPr>
                <p:cNvSpPr txBox="1"/>
                <p:nvPr/>
              </p:nvSpPr>
              <p:spPr>
                <a:xfrm>
                  <a:off x="8046790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4B35902E-86DE-5F90-51C8-D8C06E6D7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790" y="5434811"/>
                  <a:ext cx="168113" cy="201909"/>
                </a:xfrm>
                <a:prstGeom prst="rect">
                  <a:avLst/>
                </a:prstGeom>
                <a:blipFill>
                  <a:blip r:embed="rId25"/>
                  <a:stretch>
                    <a:fillRect l="-20000" r="-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0BA3EC19-B103-008E-154D-2D438F054C73}"/>
                </a:ext>
              </a:extLst>
            </p:cNvPr>
            <p:cNvSpPr txBox="1"/>
            <p:nvPr/>
          </p:nvSpPr>
          <p:spPr>
            <a:xfrm>
              <a:off x="5099044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15D9857-D96F-A684-3859-732FF6179CCD}"/>
                </a:ext>
              </a:extLst>
            </p:cNvPr>
            <p:cNvSpPr txBox="1"/>
            <p:nvPr/>
          </p:nvSpPr>
          <p:spPr>
            <a:xfrm>
              <a:off x="4980200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D20D2A3-397C-844B-48B1-0E8AE594E718}"/>
                </a:ext>
              </a:extLst>
            </p:cNvPr>
            <p:cNvSpPr txBox="1"/>
            <p:nvPr/>
          </p:nvSpPr>
          <p:spPr>
            <a:xfrm>
              <a:off x="4983422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83D76F14-DDC1-482B-A77F-7040EDA08017}"/>
                </a:ext>
              </a:extLst>
            </p:cNvPr>
            <p:cNvSpPr/>
            <p:nvPr/>
          </p:nvSpPr>
          <p:spPr>
            <a:xfrm>
              <a:off x="5288474" y="2327997"/>
              <a:ext cx="1301644" cy="10010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72" name="Round Same-side Corner of Rectangle 471">
              <a:extLst>
                <a:ext uri="{FF2B5EF4-FFF2-40B4-BE49-F238E27FC236}">
                  <a16:creationId xmlns:a16="http://schemas.microsoft.com/office/drawing/2014/main" id="{DDEF2D53-C139-D03F-BF49-38A9C18E14A8}"/>
                </a:ext>
              </a:extLst>
            </p:cNvPr>
            <p:cNvSpPr/>
            <p:nvPr/>
          </p:nvSpPr>
          <p:spPr>
            <a:xfrm>
              <a:off x="5288473" y="240978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3" name="Round Same-side Corner of Rectangle 472">
              <a:extLst>
                <a:ext uri="{FF2B5EF4-FFF2-40B4-BE49-F238E27FC236}">
                  <a16:creationId xmlns:a16="http://schemas.microsoft.com/office/drawing/2014/main" id="{4D1535B1-1D95-1B9D-B151-5E7E13A21656}"/>
                </a:ext>
              </a:extLst>
            </p:cNvPr>
            <p:cNvSpPr/>
            <p:nvPr/>
          </p:nvSpPr>
          <p:spPr>
            <a:xfrm>
              <a:off x="5288473" y="322688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5" name="Round Same-side Corner of Rectangle 474">
              <a:extLst>
                <a:ext uri="{FF2B5EF4-FFF2-40B4-BE49-F238E27FC236}">
                  <a16:creationId xmlns:a16="http://schemas.microsoft.com/office/drawing/2014/main" id="{C07422C5-1D06-68D7-43A1-10B6415C97D4}"/>
                </a:ext>
              </a:extLst>
            </p:cNvPr>
            <p:cNvSpPr/>
            <p:nvPr/>
          </p:nvSpPr>
          <p:spPr>
            <a:xfrm>
              <a:off x="5288473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6" name="Round Same-side Corner of Rectangle 475">
              <a:extLst>
                <a:ext uri="{FF2B5EF4-FFF2-40B4-BE49-F238E27FC236}">
                  <a16:creationId xmlns:a16="http://schemas.microsoft.com/office/drawing/2014/main" id="{D7C3FF10-DD77-B03C-2017-BFA8F88F584B}"/>
                </a:ext>
              </a:extLst>
            </p:cNvPr>
            <p:cNvSpPr/>
            <p:nvPr/>
          </p:nvSpPr>
          <p:spPr>
            <a:xfrm>
              <a:off x="5288473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FA11D33D-0D67-1B42-7347-B92FA7240788}"/>
                </a:ext>
              </a:extLst>
            </p:cNvPr>
            <p:cNvCxnSpPr>
              <a:cxnSpLocks/>
            </p:cNvCxnSpPr>
            <p:nvPr/>
          </p:nvCxnSpPr>
          <p:spPr>
            <a:xfrm>
              <a:off x="6594023" y="2496030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CD89CEB5-8565-FBFE-246E-D48E8117047D}"/>
                    </a:ext>
                  </a:extLst>
                </p:cNvPr>
                <p:cNvSpPr txBox="1"/>
                <p:nvPr/>
              </p:nvSpPr>
              <p:spPr>
                <a:xfrm>
                  <a:off x="6735680" y="2300860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CD89CEB5-8565-FBFE-246E-D48E81170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680" y="2300860"/>
                  <a:ext cx="456345" cy="151432"/>
                </a:xfrm>
                <a:prstGeom prst="rect">
                  <a:avLst/>
                </a:prstGeom>
                <a:blipFill>
                  <a:blip r:embed="rId26"/>
                  <a:stretch>
                    <a:fillRect l="-13514" r="-21622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87CE9962-1515-B5EA-5652-4D45A97AD058}"/>
                </a:ext>
              </a:extLst>
            </p:cNvPr>
            <p:cNvCxnSpPr>
              <a:cxnSpLocks/>
            </p:cNvCxnSpPr>
            <p:nvPr/>
          </p:nvCxnSpPr>
          <p:spPr>
            <a:xfrm>
              <a:off x="6599621" y="2756833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45197E84-397A-8BED-979A-AAB4B5B063A8}"/>
                    </a:ext>
                  </a:extLst>
                </p:cNvPr>
                <p:cNvSpPr txBox="1"/>
                <p:nvPr/>
              </p:nvSpPr>
              <p:spPr>
                <a:xfrm>
                  <a:off x="6732346" y="2569313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45197E84-397A-8BED-979A-AAB4B5B06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346" y="2569313"/>
                  <a:ext cx="459014" cy="151432"/>
                </a:xfrm>
                <a:prstGeom prst="rect">
                  <a:avLst/>
                </a:prstGeom>
                <a:blipFill>
                  <a:blip r:embed="rId27"/>
                  <a:stretch>
                    <a:fillRect l="-10526" r="-21053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F5AA794B-A203-63F9-1DB0-AE2767EE5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660" y="3187319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F083D2F5-8170-BABA-9D66-124C483D7B36}"/>
                    </a:ext>
                  </a:extLst>
                </p:cNvPr>
                <p:cNvSpPr txBox="1"/>
                <p:nvPr/>
              </p:nvSpPr>
              <p:spPr>
                <a:xfrm>
                  <a:off x="6737643" y="2995790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F083D2F5-8170-BABA-9D66-124C483D7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643" y="2995790"/>
                  <a:ext cx="475956" cy="151432"/>
                </a:xfrm>
                <a:prstGeom prst="rect">
                  <a:avLst/>
                </a:prstGeom>
                <a:blipFill>
                  <a:blip r:embed="rId28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6C964D66-55AD-77D9-D741-BE599D8B7D35}"/>
                    </a:ext>
                  </a:extLst>
                </p:cNvPr>
                <p:cNvSpPr txBox="1"/>
                <p:nvPr/>
              </p:nvSpPr>
              <p:spPr>
                <a:xfrm rot="5400000">
                  <a:off x="6934197" y="2830488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6C964D66-55AD-77D9-D741-BE599D8B7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34197" y="2830488"/>
                  <a:ext cx="141216" cy="15689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225394AD-6559-2A49-F684-80C331E7BF8E}"/>
                </a:ext>
              </a:extLst>
            </p:cNvPr>
            <p:cNvGrpSpPr/>
            <p:nvPr/>
          </p:nvGrpSpPr>
          <p:grpSpPr>
            <a:xfrm>
              <a:off x="7385645" y="2593218"/>
              <a:ext cx="1226250" cy="1958053"/>
              <a:chOff x="5290768" y="2470841"/>
              <a:chExt cx="1701971" cy="20893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1579758A-8F98-6676-F921-F91A209B3C71}"/>
                      </a:ext>
                    </a:extLst>
                  </p:cNvPr>
                  <p:cNvSpPr txBox="1"/>
                  <p:nvPr/>
                </p:nvSpPr>
                <p:spPr>
                  <a:xfrm>
                    <a:off x="5831471" y="2533367"/>
                    <a:ext cx="100172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1579758A-8F98-6676-F921-F91A209B3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1471" y="2533367"/>
                    <a:ext cx="1001724" cy="470718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70690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0" name="Left Bracket 489">
                <a:extLst>
                  <a:ext uri="{FF2B5EF4-FFF2-40B4-BE49-F238E27FC236}">
                    <a16:creationId xmlns:a16="http://schemas.microsoft.com/office/drawing/2014/main" id="{B7A67AE9-26F9-5393-3F7D-CD32CCF240DB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1" name="Left Bracket 490">
                <a:extLst>
                  <a:ext uri="{FF2B5EF4-FFF2-40B4-BE49-F238E27FC236}">
                    <a16:creationId xmlns:a16="http://schemas.microsoft.com/office/drawing/2014/main" id="{0B26DA2D-13EF-963C-C82A-E5222B68CF0E}"/>
                  </a:ext>
                </a:extLst>
              </p:cNvPr>
              <p:cNvSpPr/>
              <p:nvPr/>
            </p:nvSpPr>
            <p:spPr>
              <a:xfrm rot="10800000">
                <a:off x="6827990" y="2470841"/>
                <a:ext cx="164749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F3A2BCB8-9F36-DFE3-A966-AEF64594E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831469" y="3136386"/>
                    <a:ext cx="1046665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F3A2BCB8-9F36-DFE3-A966-AEF64594E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1469" y="3136386"/>
                    <a:ext cx="1046665" cy="47071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68333" t="-131429" r="-6667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7EE117F4-E451-97AD-23E8-E6DB64443831}"/>
                      </a:ext>
                    </a:extLst>
                  </p:cNvPr>
                  <p:cNvSpPr txBox="1"/>
                  <p:nvPr/>
                </p:nvSpPr>
                <p:spPr>
                  <a:xfrm>
                    <a:off x="5817314" y="3968078"/>
                    <a:ext cx="107434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7EE117F4-E451-97AD-23E8-E6DB64443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7314" y="3968078"/>
                    <a:ext cx="1074344" cy="47071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66129" t="-125000" r="-6452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D32503ED-F0F8-2E87-0A00-8FB6C69615FA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D32503ED-F0F8-2E87-0A00-8FB6C696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1E9B5B56-1208-0E54-0D49-AB6807E5119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1E9B5B56-1208-0E54-0D49-AB6807E511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8603E346-2B65-62F1-A573-E2A135E956E8}"/>
                    </a:ext>
                  </a:extLst>
                </p:cNvPr>
                <p:cNvSpPr txBox="1"/>
                <p:nvPr/>
              </p:nvSpPr>
              <p:spPr>
                <a:xfrm>
                  <a:off x="7350830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8603E346-2B65-62F1-A573-E2A135E95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830" y="5024817"/>
                  <a:ext cx="1299010" cy="184666"/>
                </a:xfrm>
                <a:prstGeom prst="rect">
                  <a:avLst/>
                </a:prstGeom>
                <a:blipFill>
                  <a:blip r:embed="rId35"/>
                  <a:stretch>
                    <a:fillRect l="-962" r="-2885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ounded Rectangle 487">
              <a:extLst>
                <a:ext uri="{FF2B5EF4-FFF2-40B4-BE49-F238E27FC236}">
                  <a16:creationId xmlns:a16="http://schemas.microsoft.com/office/drawing/2014/main" id="{378D22BC-AAF0-4575-8C5F-BDD7AD26A9E6}"/>
                </a:ext>
              </a:extLst>
            </p:cNvPr>
            <p:cNvSpPr/>
            <p:nvPr/>
          </p:nvSpPr>
          <p:spPr>
            <a:xfrm>
              <a:off x="7594039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272BEF43-D311-41A6-E25D-7580A3B51790}"/>
                </a:ext>
              </a:extLst>
            </p:cNvPr>
            <p:cNvCxnSpPr>
              <a:cxnSpLocks/>
            </p:cNvCxnSpPr>
            <p:nvPr/>
          </p:nvCxnSpPr>
          <p:spPr>
            <a:xfrm>
              <a:off x="6590118" y="416241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D0623FCC-333E-AB20-F1FA-A57AAAF11720}"/>
                    </a:ext>
                  </a:extLst>
                </p:cNvPr>
                <p:cNvSpPr txBox="1"/>
                <p:nvPr/>
              </p:nvSpPr>
              <p:spPr>
                <a:xfrm>
                  <a:off x="6731775" y="3967246"/>
                  <a:ext cx="54995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D0623FCC-333E-AB20-F1FA-A57AAAF11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775" y="3967246"/>
                  <a:ext cx="549958" cy="161583"/>
                </a:xfrm>
                <a:prstGeom prst="rect">
                  <a:avLst/>
                </a:prstGeom>
                <a:blipFill>
                  <a:blip r:embed="rId36"/>
                  <a:stretch>
                    <a:fillRect l="-6667" r="-666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100250AA-89C8-8426-BE07-DE28FBBE7D38}"/>
                </a:ext>
              </a:extLst>
            </p:cNvPr>
            <p:cNvCxnSpPr>
              <a:cxnSpLocks/>
            </p:cNvCxnSpPr>
            <p:nvPr/>
          </p:nvCxnSpPr>
          <p:spPr>
            <a:xfrm>
              <a:off x="6595716" y="4423219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AF75D592-2638-3FEE-E443-4E846759601E}"/>
                    </a:ext>
                  </a:extLst>
                </p:cNvPr>
                <p:cNvSpPr txBox="1"/>
                <p:nvPr/>
              </p:nvSpPr>
              <p:spPr>
                <a:xfrm>
                  <a:off x="6728441" y="4235699"/>
                  <a:ext cx="55310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AF75D592-2638-3FEE-E443-4E8467596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441" y="4235699"/>
                  <a:ext cx="553100" cy="161583"/>
                </a:xfrm>
                <a:prstGeom prst="rect">
                  <a:avLst/>
                </a:prstGeom>
                <a:blipFill>
                  <a:blip r:embed="rId37"/>
                  <a:stretch>
                    <a:fillRect l="-6667" r="-666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772F8ABA-D947-77C0-D9F6-E13577CC5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3755" y="4853705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1BBFC1F8-D3A4-AC19-E00D-286AA470CF84}"/>
                    </a:ext>
                  </a:extLst>
                </p:cNvPr>
                <p:cNvSpPr txBox="1"/>
                <p:nvPr/>
              </p:nvSpPr>
              <p:spPr>
                <a:xfrm>
                  <a:off x="6733738" y="4662176"/>
                  <a:ext cx="57304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1BBFC1F8-D3A4-AC19-E00D-286AA470C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738" y="4662176"/>
                  <a:ext cx="573042" cy="161583"/>
                </a:xfrm>
                <a:prstGeom prst="rect">
                  <a:avLst/>
                </a:prstGeom>
                <a:blipFill>
                  <a:blip r:embed="rId38"/>
                  <a:stretch>
                    <a:fillRect l="-6522" r="-652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AD91A652-94F7-8003-F90D-2B88DCE853EB}"/>
                    </a:ext>
                  </a:extLst>
                </p:cNvPr>
                <p:cNvSpPr txBox="1"/>
                <p:nvPr/>
              </p:nvSpPr>
              <p:spPr>
                <a:xfrm rot="5400000">
                  <a:off x="6930292" y="4496874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AD91A652-94F7-8003-F90D-2B88DCE85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30292" y="4496874"/>
                  <a:ext cx="141216" cy="15689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33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C9CB-49A5-FE63-1DE3-4452684B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616C-B422-EF0D-68A2-563E8F76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01466-2AF2-9851-D516-FCD9A519A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Democratic DWN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B136E-6F79-7AE7-EA6E-BA82949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12</a:t>
            </a:fld>
            <a:endParaRPr lang="en-IE" dirty="0"/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16FB7A3D-3CA3-C523-CBEA-9B2269DD86E1}"/>
              </a:ext>
            </a:extLst>
          </p:cNvPr>
          <p:cNvGrpSpPr/>
          <p:nvPr/>
        </p:nvGrpSpPr>
        <p:grpSpPr>
          <a:xfrm>
            <a:off x="504089" y="1804936"/>
            <a:ext cx="3830127" cy="4328765"/>
            <a:chOff x="469585" y="1804936"/>
            <a:chExt cx="3830127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C83168C-3B6A-D06C-BC08-CB7B4EFB9366}"/>
                </a:ext>
              </a:extLst>
            </p:cNvPr>
            <p:cNvSpPr/>
            <p:nvPr/>
          </p:nvSpPr>
          <p:spPr>
            <a:xfrm>
              <a:off x="513567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DWN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5B99B842-2697-19A6-01E1-3343CB72B3E3}"/>
                    </a:ext>
                  </a:extLst>
                </p:cNvPr>
                <p:cNvSpPr/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5B99B842-2697-19A6-01E1-3343CB72B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378EA9B-BC28-1A1E-3E4B-FD9B1C551504}"/>
                </a:ext>
              </a:extLst>
            </p:cNvPr>
            <p:cNvCxnSpPr>
              <a:cxnSpLocks/>
            </p:cNvCxnSpPr>
            <p:nvPr/>
          </p:nvCxnSpPr>
          <p:spPr>
            <a:xfrm>
              <a:off x="1417035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D57F848-C37F-2DCA-F39A-19B0FCCFE006}"/>
                    </a:ext>
                  </a:extLst>
                </p:cNvPr>
                <p:cNvSpPr/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D57F848-C37F-2DCA-F39A-19B0FCCFE0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0DEB408-1FE4-EA1E-DD59-AF2CB4A99F15}"/>
                </a:ext>
              </a:extLst>
            </p:cNvPr>
            <p:cNvSpPr/>
            <p:nvPr/>
          </p:nvSpPr>
          <p:spPr>
            <a:xfrm>
              <a:off x="2799057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4A096DB3-238B-4D78-84A3-960941C65814}"/>
                </a:ext>
              </a:extLst>
            </p:cNvPr>
            <p:cNvSpPr/>
            <p:nvPr/>
          </p:nvSpPr>
          <p:spPr>
            <a:xfrm>
              <a:off x="1467525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DFF337D4-2043-8098-8673-E3ED255AEBBE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782187" y="2728052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D6392AB2-6996-8AA9-C2E4-EEDB1F9EE439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782187" y="3285418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E1665FCC-4599-438B-96E0-E1A59979993E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768085" y="4459697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056382B-59F0-016B-C5EF-583F9F1BB78E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768085" y="4948203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96DEBDD-FE97-C9BB-53B8-3FA7579A3FF5}"/>
                </a:ext>
              </a:extLst>
            </p:cNvPr>
            <p:cNvSpPr/>
            <p:nvPr/>
          </p:nvSpPr>
          <p:spPr>
            <a:xfrm>
              <a:off x="788744" y="2680254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05F5102-4D31-0C11-5817-FB4C0DDDA7E3}"/>
                </a:ext>
              </a:extLst>
            </p:cNvPr>
            <p:cNvSpPr/>
            <p:nvPr/>
          </p:nvSpPr>
          <p:spPr>
            <a:xfrm>
              <a:off x="1467522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E22A573B-6697-6194-3D69-787165C39FB4}"/>
                </a:ext>
              </a:extLst>
            </p:cNvPr>
            <p:cNvSpPr/>
            <p:nvPr/>
          </p:nvSpPr>
          <p:spPr>
            <a:xfrm>
              <a:off x="1467522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90022A3E-C84E-3D57-01BC-6DAEA405D2C3}"/>
                </a:ext>
              </a:extLst>
            </p:cNvPr>
            <p:cNvSpPr/>
            <p:nvPr/>
          </p:nvSpPr>
          <p:spPr>
            <a:xfrm>
              <a:off x="782187" y="235993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1CC41F82-06B6-4070-67A5-C5AC2752E806}"/>
                </a:ext>
              </a:extLst>
            </p:cNvPr>
            <p:cNvSpPr/>
            <p:nvPr/>
          </p:nvSpPr>
          <p:spPr>
            <a:xfrm>
              <a:off x="782187" y="268025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AD3D1D48-F59C-ADE6-2913-8AE4756F971A}"/>
                </a:ext>
              </a:extLst>
            </p:cNvPr>
            <p:cNvSpPr/>
            <p:nvPr/>
          </p:nvSpPr>
          <p:spPr>
            <a:xfrm>
              <a:off x="782187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D3E29169-DBAD-39B4-3344-55063C114BB4}"/>
                </a:ext>
              </a:extLst>
            </p:cNvPr>
            <p:cNvSpPr/>
            <p:nvPr/>
          </p:nvSpPr>
          <p:spPr>
            <a:xfrm>
              <a:off x="782187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6225EC6-39CE-A212-CBBA-4E335BE4512C}"/>
                </a:ext>
              </a:extLst>
            </p:cNvPr>
            <p:cNvSpPr/>
            <p:nvPr/>
          </p:nvSpPr>
          <p:spPr>
            <a:xfrm>
              <a:off x="768084" y="3990478"/>
              <a:ext cx="1312829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55E524F1-2CB4-4CA0-568C-CCECCB9352F3}"/>
                </a:ext>
              </a:extLst>
            </p:cNvPr>
            <p:cNvSpPr/>
            <p:nvPr/>
          </p:nvSpPr>
          <p:spPr>
            <a:xfrm>
              <a:off x="768084" y="40227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DC8EE967-A395-E732-6630-42766830BBEE}"/>
                </a:ext>
              </a:extLst>
            </p:cNvPr>
            <p:cNvSpPr/>
            <p:nvPr/>
          </p:nvSpPr>
          <p:spPr>
            <a:xfrm>
              <a:off x="768084" y="441189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2E54C14-5C48-60A6-EAD1-57832063CB54}"/>
                </a:ext>
              </a:extLst>
            </p:cNvPr>
            <p:cNvSpPr/>
            <p:nvPr/>
          </p:nvSpPr>
          <p:spPr>
            <a:xfrm>
              <a:off x="768084" y="4610219"/>
              <a:ext cx="1312829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2E89786C-4C65-ABD2-0412-87A72A4CD5E1}"/>
                </a:ext>
              </a:extLst>
            </p:cNvPr>
            <p:cNvSpPr/>
            <p:nvPr/>
          </p:nvSpPr>
          <p:spPr>
            <a:xfrm>
              <a:off x="768084" y="462599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3792AE7E-AC4A-C2CB-E84C-AA0D0338DDBF}"/>
                </a:ext>
              </a:extLst>
            </p:cNvPr>
            <p:cNvSpPr/>
            <p:nvPr/>
          </p:nvSpPr>
          <p:spPr>
            <a:xfrm>
              <a:off x="768084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0BDB7254-73FB-CF30-A39A-CBE3731BF9AD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768084" y="4673791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28665CF9-C196-E66A-E3A4-683CEC70DBEE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768084" y="4070519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7FCA8524-21E8-0E8C-6C64-53C135A21F84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782187" y="2965100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5C7A3C76-E28E-1C86-756A-B92A93FA4E7C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782187" y="2407733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F7587F4C-CCA2-6004-707F-3D9E186D3B1F}"/>
                </a:ext>
              </a:extLst>
            </p:cNvPr>
            <p:cNvSpPr/>
            <p:nvPr/>
          </p:nvSpPr>
          <p:spPr>
            <a:xfrm>
              <a:off x="2800742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5CBDC1B5-5A22-A624-483B-6D402F48C4C4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777860" y="2607610"/>
              <a:ext cx="2022883" cy="2609447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4B18C176-1E9D-BC63-F8D2-EE2AE977C8B7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777860" y="3154014"/>
              <a:ext cx="2022883" cy="2063043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F3AF581C-3AF7-1164-8746-8B8B5A200306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768084" y="4270090"/>
              <a:ext cx="2032658" cy="946966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C1BD7479-CAA4-898C-4422-7950D0B2C873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768084" y="4816494"/>
              <a:ext cx="2032658" cy="400562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7A9046C-9505-5BAA-66C9-68A289945563}"/>
                </a:ext>
              </a:extLst>
            </p:cNvPr>
            <p:cNvCxnSpPr>
              <a:cxnSpLocks/>
            </p:cNvCxnSpPr>
            <p:nvPr/>
          </p:nvCxnSpPr>
          <p:spPr>
            <a:xfrm>
              <a:off x="2087473" y="4816494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6A79E05-DFC8-8A63-1A50-C2CCEBE03103}"/>
                    </a:ext>
                  </a:extLst>
                </p:cNvPr>
                <p:cNvSpPr txBox="1"/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6A79E05-DFC8-8A63-1A50-C2CCEBE03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22222" r="-1111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31B2114F-CC3F-BF51-DD3C-A001D6A830F6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11970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5BCE7EE-7DF0-A0A6-C0BE-D81E073052C7}"/>
                    </a:ext>
                  </a:extLst>
                </p:cNvPr>
                <p:cNvSpPr txBox="1"/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5BCE7EE-7DF0-A0A6-C0BE-D81E07305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90CA4412-AE1F-9A1E-D76E-0CF989C0DE70}"/>
                    </a:ext>
                  </a:extLst>
                </p:cNvPr>
                <p:cNvSpPr txBox="1"/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90CA4412-AE1F-9A1E-D76E-0CF989C0D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8571" r="-1428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4CBAF39-E525-AD26-F6A3-4A9151725189}"/>
                </a:ext>
              </a:extLst>
            </p:cNvPr>
            <p:cNvSpPr txBox="1"/>
            <p:nvPr/>
          </p:nvSpPr>
          <p:spPr>
            <a:xfrm>
              <a:off x="588429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F20CEE5-52D6-A654-97DB-0FF563F7FFC5}"/>
                </a:ext>
              </a:extLst>
            </p:cNvPr>
            <p:cNvSpPr txBox="1"/>
            <p:nvPr/>
          </p:nvSpPr>
          <p:spPr>
            <a:xfrm>
              <a:off x="469585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9720DD7-0BBD-1135-ED36-B8324DEF3C1F}"/>
                </a:ext>
              </a:extLst>
            </p:cNvPr>
            <p:cNvSpPr txBox="1"/>
            <p:nvPr/>
          </p:nvSpPr>
          <p:spPr>
            <a:xfrm>
              <a:off x="472807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90AC41E6-C936-FABD-6F26-8DAB173E3A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799" y="401888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C850B21-DE27-2CEC-B809-8BD58286FC09}"/>
                    </a:ext>
                  </a:extLst>
                </p:cNvPr>
                <p:cNvSpPr txBox="1"/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C850B21-DE27-2CEC-B809-8BD58286F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blipFill>
                  <a:blip r:embed="rId7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15B1A4D-6472-73E6-6717-675C8927B924}"/>
                </a:ext>
              </a:extLst>
            </p:cNvPr>
            <p:cNvCxnSpPr>
              <a:cxnSpLocks/>
            </p:cNvCxnSpPr>
            <p:nvPr/>
          </p:nvCxnSpPr>
          <p:spPr>
            <a:xfrm>
              <a:off x="2082841" y="420762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4DD6D15-7024-9EAC-028B-09D80357CEB7}"/>
                    </a:ext>
                  </a:extLst>
                </p:cNvPr>
                <p:cNvSpPr txBox="1"/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4DD6D15-7024-9EAC-028B-09D80357C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blipFill>
                  <a:blip r:embed="rId8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56E3F2A-187E-23AC-387B-1287C988A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437" y="4507493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869E248-24CD-542D-B2AB-1072ED83A636}"/>
                    </a:ext>
                  </a:extLst>
                </p:cNvPr>
                <p:cNvSpPr txBox="1"/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869E248-24CD-542D-B2AB-1072ED83A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blipFill>
                  <a:blip r:embed="rId9"/>
                  <a:stretch>
                    <a:fillRect l="-12821" r="-2307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73B5361-9071-A6DF-8A6B-6CD3F775EA8F}"/>
                    </a:ext>
                  </a:extLst>
                </p:cNvPr>
                <p:cNvSpPr txBox="1"/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73B5361-9071-A6DF-8A6B-6CD3F775E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4BB397A-6ACC-76C7-646A-F1CDFB7F7BC6}"/>
                </a:ext>
              </a:extLst>
            </p:cNvPr>
            <p:cNvSpPr/>
            <p:nvPr/>
          </p:nvSpPr>
          <p:spPr>
            <a:xfrm>
              <a:off x="777859" y="2327997"/>
              <a:ext cx="130164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F1174AD1-E698-0F50-C145-A2D4744B6E97}"/>
                </a:ext>
              </a:extLst>
            </p:cNvPr>
            <p:cNvSpPr/>
            <p:nvPr/>
          </p:nvSpPr>
          <p:spPr>
            <a:xfrm>
              <a:off x="777858" y="236024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E4E8EF85-38DA-EEFD-700A-FB0A86E75F89}"/>
                </a:ext>
              </a:extLst>
            </p:cNvPr>
            <p:cNvSpPr/>
            <p:nvPr/>
          </p:nvSpPr>
          <p:spPr>
            <a:xfrm>
              <a:off x="777858" y="27494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716F25F-3DD5-209B-4547-174055C176EE}"/>
                </a:ext>
              </a:extLst>
            </p:cNvPr>
            <p:cNvSpPr/>
            <p:nvPr/>
          </p:nvSpPr>
          <p:spPr>
            <a:xfrm>
              <a:off x="777859" y="2947738"/>
              <a:ext cx="1301644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60F4004D-6954-3701-231A-8D8A16B062A8}"/>
                </a:ext>
              </a:extLst>
            </p:cNvPr>
            <p:cNvSpPr/>
            <p:nvPr/>
          </p:nvSpPr>
          <p:spPr>
            <a:xfrm>
              <a:off x="777858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F4AEA54A-8E7D-DF58-42CE-031A70E55FCC}"/>
                </a:ext>
              </a:extLst>
            </p:cNvPr>
            <p:cNvSpPr/>
            <p:nvPr/>
          </p:nvSpPr>
          <p:spPr>
            <a:xfrm>
              <a:off x="777858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A962692-6FED-F219-1034-16131309B187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079503" y="3154013"/>
              <a:ext cx="70365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5190963-E1BF-2A83-E9EE-C8E202CE7FF0}"/>
                    </a:ext>
                  </a:extLst>
                </p:cNvPr>
                <p:cNvSpPr txBox="1"/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5190963-E1BF-2A83-E9EE-C8E202CE7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99A4553A-F6F8-3FD9-CB37-37D9A72E3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08" y="235640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E1FA056-5F9F-E9BC-E616-BB83C1EA4A66}"/>
                    </a:ext>
                  </a:extLst>
                </p:cNvPr>
                <p:cNvSpPr txBox="1"/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E1FA056-5F9F-E9BC-E616-BB83C1EA4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blipFill>
                  <a:blip r:embed="rId12"/>
                  <a:stretch>
                    <a:fillRect l="-13514" r="-21622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6285933-A710-BC7B-F3FE-4B58B7C53D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9006" y="254514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313F67F-8219-22CF-3FBD-CC99F9901592}"/>
                    </a:ext>
                  </a:extLst>
                </p:cNvPr>
                <p:cNvSpPr txBox="1"/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313F67F-8219-22CF-3FBD-CC99F9901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blipFill>
                  <a:blip r:embed="rId13"/>
                  <a:stretch>
                    <a:fillRect l="-13514" r="-2432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F51EFFA6-B03C-C5F9-FAAC-6D09CDE06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045" y="2845012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C9BFB03-CE57-39D3-A397-991ECBD240C6}"/>
                    </a:ext>
                  </a:extLst>
                </p:cNvPr>
                <p:cNvSpPr txBox="1"/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C9BFB03-CE57-39D3-A397-991ECBD24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blipFill>
                  <a:blip r:embed="rId14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BA5B38E-89D7-C272-6137-B029BB324A39}"/>
                    </a:ext>
                  </a:extLst>
                </p:cNvPr>
                <p:cNvSpPr txBox="1"/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BA5B38E-89D7-C272-6137-B029BB324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A1CB644-8145-7AF8-B2D9-7F5CF0E6F60A}"/>
                </a:ext>
              </a:extLst>
            </p:cNvPr>
            <p:cNvGrpSpPr/>
            <p:nvPr/>
          </p:nvGrpSpPr>
          <p:grpSpPr>
            <a:xfrm>
              <a:off x="2875072" y="2593218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1FDF80A-FCA1-A7F9-6319-C132384D3E6B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1FDF80A-FCA1-A7F9-6319-C132384D3E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7143" t="-125000" r="-1429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21809C67-E10F-19F8-4FC8-36F55F625516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DE43B9A1-3D42-C605-2866-BF2F9C7C8C6C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240E21D-0705-03DA-4A50-F2DA8615CFE9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240E21D-0705-03DA-4A50-F2DA8615CF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6338" t="-131429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3F16704-5746-6E48-CEB2-2ED320159599}"/>
                      </a:ext>
                    </a:extLst>
                  </p:cNvPr>
                  <p:cNvSpPr txBox="1"/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3F16704-5746-6E48-CEB2-2ED3201595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5556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A544CF65-3BFE-C116-40BE-48AE8F932E7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A544CF65-3BFE-C116-40BE-48AE8F932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4E8D144-40BE-4753-617E-3C7516C3D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4E8D144-40BE-4753-617E-3C7516C3DF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696"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2FB11007-EBC7-D28A-F01E-8C85FDF49E41}"/>
                    </a:ext>
                  </a:extLst>
                </p:cNvPr>
                <p:cNvSpPr txBox="1"/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2FB11007-EBC7-D28A-F01E-8C85FDF49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971" r="-3883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04E67D8D-CC83-F8D7-FF95-ED72220D1A67}"/>
                </a:ext>
              </a:extLst>
            </p:cNvPr>
            <p:cNvSpPr/>
            <p:nvPr/>
          </p:nvSpPr>
          <p:spPr>
            <a:xfrm>
              <a:off x="3083424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188173A9-B8B2-2AB4-1C02-6B3DD0A77A37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AA1795-3B08-995A-B568-DED70FDD46DB}"/>
              </a:ext>
            </a:extLst>
          </p:cNvPr>
          <p:cNvSpPr txBox="1"/>
          <p:nvPr/>
        </p:nvSpPr>
        <p:spPr>
          <a:xfrm>
            <a:off x="5210747" y="199789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Collaborative action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Retains Division of State Space through W-learning.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Post-Hoc weights can be applied to W-values during summation.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5EA2D-D69E-A627-7AD5-5A55F025F1A8}"/>
              </a:ext>
            </a:extLst>
          </p:cNvPr>
          <p:cNvSpPr txBox="1"/>
          <p:nvPr/>
        </p:nvSpPr>
        <p:spPr>
          <a:xfrm>
            <a:off x="5210746" y="4306216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assign updates to W-networks.</a:t>
            </a:r>
          </a:p>
        </p:txBody>
      </p:sp>
    </p:spTree>
    <p:extLst>
      <p:ext uri="{BB962C8B-B14F-4D97-AF65-F5344CB8AC3E}">
        <p14:creationId xmlns:p14="http://schemas.microsoft.com/office/powerpoint/2010/main" val="422366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0A25-5DCA-C2AA-3911-DD92CC44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36DD-AF87-4088-A9F4-22A78554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20711-EE9E-DFE4-0EC5-F2F164938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Democratic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C5725-AA89-BF4C-5011-639487E7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13</a:t>
            </a:fld>
            <a:endParaRPr lang="en-IE" dirty="0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639DF608-4699-9343-D795-5BBAED8F98F5}"/>
              </a:ext>
            </a:extLst>
          </p:cNvPr>
          <p:cNvSpPr/>
          <p:nvPr/>
        </p:nvSpPr>
        <p:spPr>
          <a:xfrm>
            <a:off x="5024182" y="1804936"/>
            <a:ext cx="3786145" cy="3629875"/>
          </a:xfrm>
          <a:prstGeom prst="rect">
            <a:avLst/>
          </a:prstGeom>
          <a:solidFill>
            <a:schemeClr val="bg1">
              <a:lumMod val="95000"/>
              <a:alpha val="61961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Democratic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2AFB720-7BDD-7D5D-88F8-7D9A68AB4CEB}"/>
                  </a:ext>
                </a:extLst>
              </p:cNvPr>
              <p:cNvSpPr/>
              <p:nvPr/>
            </p:nvSpPr>
            <p:spPr>
              <a:xfrm>
                <a:off x="5173221" y="2067772"/>
                <a:ext cx="1533355" cy="1356932"/>
              </a:xfrm>
              <a:prstGeom prst="rect">
                <a:avLst/>
              </a:prstGeom>
              <a:solidFill>
                <a:srgbClr val="7030A0">
                  <a:alpha val="2509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 b="1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2AFB720-7BDD-7D5D-88F8-7D9A68AB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21" y="2067772"/>
                <a:ext cx="1533355" cy="1356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E02B847-BC81-B04B-D2DF-828F15A2FD13}"/>
              </a:ext>
            </a:extLst>
          </p:cNvPr>
          <p:cNvCxnSpPr>
            <a:cxnSpLocks/>
          </p:cNvCxnSpPr>
          <p:nvPr/>
        </p:nvCxnSpPr>
        <p:spPr>
          <a:xfrm>
            <a:off x="5927650" y="3478736"/>
            <a:ext cx="0" cy="257301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718CEEFD-8F47-4F89-42BC-6FE5401C636A}"/>
                  </a:ext>
                </a:extLst>
              </p:cNvPr>
              <p:cNvSpPr/>
              <p:nvPr/>
            </p:nvSpPr>
            <p:spPr>
              <a:xfrm>
                <a:off x="5173221" y="3736037"/>
                <a:ext cx="1533355" cy="1356932"/>
              </a:xfrm>
              <a:prstGeom prst="rect">
                <a:avLst/>
              </a:prstGeom>
              <a:solidFill>
                <a:srgbClr val="7030A0">
                  <a:alpha val="2509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 b="1" dirty="0" smtClean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718CEEFD-8F47-4F89-42BC-6FE5401C6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21" y="3736037"/>
                <a:ext cx="1533355" cy="1356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0B0B44C8-99C6-3D1F-AC5A-901679C91715}"/>
              </a:ext>
            </a:extLst>
          </p:cNvPr>
          <p:cNvSpPr/>
          <p:nvPr/>
        </p:nvSpPr>
        <p:spPr>
          <a:xfrm>
            <a:off x="7309672" y="2089505"/>
            <a:ext cx="1387535" cy="3208232"/>
          </a:xfrm>
          <a:prstGeom prst="rect">
            <a:avLst/>
          </a:prstGeom>
          <a:solidFill>
            <a:srgbClr val="C00B00">
              <a:alpha val="2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Selector</a:t>
            </a:r>
          </a:p>
        </p:txBody>
      </p:sp>
      <p:sp>
        <p:nvSpPr>
          <p:cNvPr id="429" name="Rounded Rectangle 428">
            <a:extLst>
              <a:ext uri="{FF2B5EF4-FFF2-40B4-BE49-F238E27FC236}">
                <a16:creationId xmlns:a16="http://schemas.microsoft.com/office/drawing/2014/main" id="{8FF060B9-DB04-312F-EE41-9AC8D78C7596}"/>
              </a:ext>
            </a:extLst>
          </p:cNvPr>
          <p:cNvSpPr/>
          <p:nvPr/>
        </p:nvSpPr>
        <p:spPr>
          <a:xfrm>
            <a:off x="5978140" y="5491789"/>
            <a:ext cx="1778598" cy="641912"/>
          </a:xfrm>
          <a:prstGeom prst="roundRect">
            <a:avLst/>
          </a:prstGeom>
          <a:solidFill>
            <a:srgbClr val="FFC632">
              <a:alpha val="8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Environment</a:t>
            </a:r>
          </a:p>
        </p:txBody>
      </p:sp>
      <p:cxnSp>
        <p:nvCxnSpPr>
          <p:cNvPr id="430" name="Elbow Connector 429">
            <a:extLst>
              <a:ext uri="{FF2B5EF4-FFF2-40B4-BE49-F238E27FC236}">
                <a16:creationId xmlns:a16="http://schemas.microsoft.com/office/drawing/2014/main" id="{DFD18843-CB7D-4CCC-94F2-36246881132C}"/>
              </a:ext>
            </a:extLst>
          </p:cNvPr>
          <p:cNvCxnSpPr>
            <a:cxnSpLocks/>
            <a:stCxn id="436" idx="1"/>
            <a:endCxn id="438" idx="2"/>
          </p:cNvCxnSpPr>
          <p:nvPr/>
        </p:nvCxnSpPr>
        <p:spPr>
          <a:xfrm rot="10800000">
            <a:off x="5292803" y="3205517"/>
            <a:ext cx="685335" cy="2799780"/>
          </a:xfrm>
          <a:prstGeom prst="bentConnector3">
            <a:avLst>
              <a:gd name="adj1" fmla="val 174953"/>
            </a:avLst>
          </a:prstGeom>
          <a:ln w="19050">
            <a:solidFill>
              <a:srgbClr val="3E6D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Elbow Connector 431">
            <a:extLst>
              <a:ext uri="{FF2B5EF4-FFF2-40B4-BE49-F238E27FC236}">
                <a16:creationId xmlns:a16="http://schemas.microsoft.com/office/drawing/2014/main" id="{9DDDB14B-486B-C9C9-E881-C88CE69F31E1}"/>
              </a:ext>
            </a:extLst>
          </p:cNvPr>
          <p:cNvCxnSpPr>
            <a:cxnSpLocks/>
            <a:stCxn id="429" idx="1"/>
            <a:endCxn id="443" idx="2"/>
          </p:cNvCxnSpPr>
          <p:nvPr/>
        </p:nvCxnSpPr>
        <p:spPr>
          <a:xfrm rot="10800000">
            <a:off x="5278700" y="4887615"/>
            <a:ext cx="699441" cy="925130"/>
          </a:xfrm>
          <a:prstGeom prst="bentConnector3">
            <a:avLst>
              <a:gd name="adj1" fmla="val 158969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>
            <a:extLst>
              <a:ext uri="{FF2B5EF4-FFF2-40B4-BE49-F238E27FC236}">
                <a16:creationId xmlns:a16="http://schemas.microsoft.com/office/drawing/2014/main" id="{955EB1EC-9598-73AA-155A-B2E26FE98409}"/>
              </a:ext>
            </a:extLst>
          </p:cNvPr>
          <p:cNvSpPr/>
          <p:nvPr/>
        </p:nvSpPr>
        <p:spPr>
          <a:xfrm>
            <a:off x="5299359" y="3157719"/>
            <a:ext cx="452521" cy="809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5" name="Rounded Rectangle 434">
            <a:extLst>
              <a:ext uri="{FF2B5EF4-FFF2-40B4-BE49-F238E27FC236}">
                <a16:creationId xmlns:a16="http://schemas.microsoft.com/office/drawing/2014/main" id="{025EDDA8-52C6-421C-E172-748466B27EDE}"/>
              </a:ext>
            </a:extLst>
          </p:cNvPr>
          <p:cNvSpPr/>
          <p:nvPr/>
        </p:nvSpPr>
        <p:spPr>
          <a:xfrm>
            <a:off x="5978137" y="5573272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6" name="Rounded Rectangle 435">
            <a:extLst>
              <a:ext uri="{FF2B5EF4-FFF2-40B4-BE49-F238E27FC236}">
                <a16:creationId xmlns:a16="http://schemas.microsoft.com/office/drawing/2014/main" id="{9A8004C7-A53F-47C6-28E8-B2D013363DB7}"/>
              </a:ext>
            </a:extLst>
          </p:cNvPr>
          <p:cNvSpPr/>
          <p:nvPr/>
        </p:nvSpPr>
        <p:spPr>
          <a:xfrm>
            <a:off x="5978137" y="5948317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7" name="Round Same-side Corner of Rectangle 436">
            <a:extLst>
              <a:ext uri="{FF2B5EF4-FFF2-40B4-BE49-F238E27FC236}">
                <a16:creationId xmlns:a16="http://schemas.microsoft.com/office/drawing/2014/main" id="{122FBDDF-391F-073F-B1AE-785CA61AD6D2}"/>
              </a:ext>
            </a:extLst>
          </p:cNvPr>
          <p:cNvSpPr/>
          <p:nvPr/>
        </p:nvSpPr>
        <p:spPr>
          <a:xfrm>
            <a:off x="5292802" y="2409479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8" name="Round Same-side Corner of Rectangle 437">
            <a:extLst>
              <a:ext uri="{FF2B5EF4-FFF2-40B4-BE49-F238E27FC236}">
                <a16:creationId xmlns:a16="http://schemas.microsoft.com/office/drawing/2014/main" id="{33FD80B0-4888-148B-331B-FC687CB89B37}"/>
              </a:ext>
            </a:extLst>
          </p:cNvPr>
          <p:cNvSpPr/>
          <p:nvPr/>
        </p:nvSpPr>
        <p:spPr>
          <a:xfrm>
            <a:off x="5292802" y="3157719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9" name="Round Same-side Corner of Rectangle 438">
            <a:extLst>
              <a:ext uri="{FF2B5EF4-FFF2-40B4-BE49-F238E27FC236}">
                <a16:creationId xmlns:a16="http://schemas.microsoft.com/office/drawing/2014/main" id="{93875214-C8F1-0261-ACDE-368D04EE0E43}"/>
              </a:ext>
            </a:extLst>
          </p:cNvPr>
          <p:cNvSpPr/>
          <p:nvPr/>
        </p:nvSpPr>
        <p:spPr>
          <a:xfrm>
            <a:off x="5292802" y="2917301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0" name="Round Same-side Corner of Rectangle 439">
            <a:extLst>
              <a:ext uri="{FF2B5EF4-FFF2-40B4-BE49-F238E27FC236}">
                <a16:creationId xmlns:a16="http://schemas.microsoft.com/office/drawing/2014/main" id="{4AF22697-CC82-C334-8828-92CA0509925D}"/>
              </a:ext>
            </a:extLst>
          </p:cNvPr>
          <p:cNvSpPr/>
          <p:nvPr/>
        </p:nvSpPr>
        <p:spPr>
          <a:xfrm>
            <a:off x="5292802" y="3237620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FF0EAB-BF98-B952-FD3D-85BFB1993012}"/>
              </a:ext>
            </a:extLst>
          </p:cNvPr>
          <p:cNvSpPr/>
          <p:nvPr/>
        </p:nvSpPr>
        <p:spPr>
          <a:xfrm>
            <a:off x="5278699" y="3990478"/>
            <a:ext cx="1312829" cy="1012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42" name="Round Same-side Corner of Rectangle 441">
            <a:extLst>
              <a:ext uri="{FF2B5EF4-FFF2-40B4-BE49-F238E27FC236}">
                <a16:creationId xmlns:a16="http://schemas.microsoft.com/office/drawing/2014/main" id="{B6D92E1B-24A6-D98D-41C3-6C23F2C5531B}"/>
              </a:ext>
            </a:extLst>
          </p:cNvPr>
          <p:cNvSpPr/>
          <p:nvPr/>
        </p:nvSpPr>
        <p:spPr>
          <a:xfrm>
            <a:off x="5278699" y="407226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3" name="Round Same-side Corner of Rectangle 442">
            <a:extLst>
              <a:ext uri="{FF2B5EF4-FFF2-40B4-BE49-F238E27FC236}">
                <a16:creationId xmlns:a16="http://schemas.microsoft.com/office/drawing/2014/main" id="{D68CD300-613D-65FD-069D-CA127D38DF6A}"/>
              </a:ext>
            </a:extLst>
          </p:cNvPr>
          <p:cNvSpPr/>
          <p:nvPr/>
        </p:nvSpPr>
        <p:spPr>
          <a:xfrm>
            <a:off x="5278699" y="4839817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5" name="Round Same-side Corner of Rectangle 444">
            <a:extLst>
              <a:ext uri="{FF2B5EF4-FFF2-40B4-BE49-F238E27FC236}">
                <a16:creationId xmlns:a16="http://schemas.microsoft.com/office/drawing/2014/main" id="{F01ED50E-D370-5AF8-CC03-B917A260C32C}"/>
              </a:ext>
            </a:extLst>
          </p:cNvPr>
          <p:cNvSpPr/>
          <p:nvPr/>
        </p:nvSpPr>
        <p:spPr>
          <a:xfrm>
            <a:off x="5278699" y="5053912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6" name="Round Same-side Corner of Rectangle 445">
            <a:extLst>
              <a:ext uri="{FF2B5EF4-FFF2-40B4-BE49-F238E27FC236}">
                <a16:creationId xmlns:a16="http://schemas.microsoft.com/office/drawing/2014/main" id="{3A23900D-54CC-7DB4-EC18-057D15904F83}"/>
              </a:ext>
            </a:extLst>
          </p:cNvPr>
          <p:cNvSpPr/>
          <p:nvPr/>
        </p:nvSpPr>
        <p:spPr>
          <a:xfrm>
            <a:off x="5278699" y="490040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8" name="Elbow Connector 447">
            <a:extLst>
              <a:ext uri="{FF2B5EF4-FFF2-40B4-BE49-F238E27FC236}">
                <a16:creationId xmlns:a16="http://schemas.microsoft.com/office/drawing/2014/main" id="{EBD9DA39-AB99-5855-E997-F46030152C95}"/>
              </a:ext>
            </a:extLst>
          </p:cNvPr>
          <p:cNvCxnSpPr>
            <a:cxnSpLocks/>
            <a:stCxn id="435" idx="1"/>
            <a:endCxn id="442" idx="2"/>
          </p:cNvCxnSpPr>
          <p:nvPr/>
        </p:nvCxnSpPr>
        <p:spPr>
          <a:xfrm rot="10800000">
            <a:off x="5278699" y="4120062"/>
            <a:ext cx="699438" cy="1510190"/>
          </a:xfrm>
          <a:prstGeom prst="bentConnector3">
            <a:avLst>
              <a:gd name="adj1" fmla="val 145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Elbow Connector 449">
            <a:extLst>
              <a:ext uri="{FF2B5EF4-FFF2-40B4-BE49-F238E27FC236}">
                <a16:creationId xmlns:a16="http://schemas.microsoft.com/office/drawing/2014/main" id="{0A4DAA7C-EA63-77CF-024E-9EBCCAD5FA3F}"/>
              </a:ext>
            </a:extLst>
          </p:cNvPr>
          <p:cNvCxnSpPr>
            <a:cxnSpLocks/>
            <a:stCxn id="435" idx="1"/>
            <a:endCxn id="437" idx="2"/>
          </p:cNvCxnSpPr>
          <p:nvPr/>
        </p:nvCxnSpPr>
        <p:spPr>
          <a:xfrm rot="10800000">
            <a:off x="5292803" y="2457278"/>
            <a:ext cx="685335" cy="3172975"/>
          </a:xfrm>
          <a:prstGeom prst="bentConnector3">
            <a:avLst>
              <a:gd name="adj1" fmla="val 1498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ounded Rectangle 450">
            <a:extLst>
              <a:ext uri="{FF2B5EF4-FFF2-40B4-BE49-F238E27FC236}">
                <a16:creationId xmlns:a16="http://schemas.microsoft.com/office/drawing/2014/main" id="{1BD18270-262B-7F81-A542-82ACB36AF7C1}"/>
              </a:ext>
            </a:extLst>
          </p:cNvPr>
          <p:cNvSpPr/>
          <p:nvPr/>
        </p:nvSpPr>
        <p:spPr>
          <a:xfrm>
            <a:off x="7311357" y="5160076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52" name="Elbow Connector 451">
            <a:extLst>
              <a:ext uri="{FF2B5EF4-FFF2-40B4-BE49-F238E27FC236}">
                <a16:creationId xmlns:a16="http://schemas.microsoft.com/office/drawing/2014/main" id="{DEE023CE-8060-67B5-ABE4-DC2D46ABD17D}"/>
              </a:ext>
            </a:extLst>
          </p:cNvPr>
          <p:cNvCxnSpPr>
            <a:cxnSpLocks/>
            <a:stCxn id="451" idx="1"/>
            <a:endCxn id="471" idx="1"/>
          </p:cNvCxnSpPr>
          <p:nvPr/>
        </p:nvCxnSpPr>
        <p:spPr>
          <a:xfrm rot="10800000">
            <a:off x="5288475" y="2828508"/>
            <a:ext cx="2022883" cy="2388549"/>
          </a:xfrm>
          <a:prstGeom prst="bentConnector3">
            <a:avLst>
              <a:gd name="adj1" fmla="val 10944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Elbow Connector 453">
            <a:extLst>
              <a:ext uri="{FF2B5EF4-FFF2-40B4-BE49-F238E27FC236}">
                <a16:creationId xmlns:a16="http://schemas.microsoft.com/office/drawing/2014/main" id="{B7EF9409-B3BE-A0A1-CB68-CC377BF6D159}"/>
              </a:ext>
            </a:extLst>
          </p:cNvPr>
          <p:cNvCxnSpPr>
            <a:cxnSpLocks/>
            <a:stCxn id="451" idx="1"/>
            <a:endCxn id="441" idx="1"/>
          </p:cNvCxnSpPr>
          <p:nvPr/>
        </p:nvCxnSpPr>
        <p:spPr>
          <a:xfrm rot="10800000">
            <a:off x="5278699" y="4496922"/>
            <a:ext cx="2032658" cy="720135"/>
          </a:xfrm>
          <a:prstGeom prst="bentConnector3">
            <a:avLst>
              <a:gd name="adj1" fmla="val 1086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457">
            <a:extLst>
              <a:ext uri="{FF2B5EF4-FFF2-40B4-BE49-F238E27FC236}">
                <a16:creationId xmlns:a16="http://schemas.microsoft.com/office/drawing/2014/main" id="{81C102AA-5355-ED8B-78FD-6D86822246D2}"/>
              </a:ext>
            </a:extLst>
          </p:cNvPr>
          <p:cNvCxnSpPr>
            <a:cxnSpLocks/>
            <a:stCxn id="428" idx="2"/>
            <a:endCxn id="429" idx="3"/>
          </p:cNvCxnSpPr>
          <p:nvPr/>
        </p:nvCxnSpPr>
        <p:spPr>
          <a:xfrm rot="5400000">
            <a:off x="7622585" y="5431890"/>
            <a:ext cx="515008" cy="24670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B3DD5D2-6166-E140-75AD-E04678AC7DCF}"/>
                  </a:ext>
                </a:extLst>
              </p:cNvPr>
              <p:cNvSpPr txBox="1"/>
              <p:nvPr/>
            </p:nvSpPr>
            <p:spPr>
              <a:xfrm>
                <a:off x="6883724" y="5191181"/>
                <a:ext cx="133248" cy="15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B3DD5D2-6166-E140-75AD-E04678AC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724" y="5191181"/>
                <a:ext cx="133248" cy="158643"/>
              </a:xfrm>
              <a:prstGeom prst="rect">
                <a:avLst/>
              </a:prstGeom>
              <a:blipFill>
                <a:blip r:embed="rId4"/>
                <a:stretch>
                  <a:fillRect l="-16667" r="-1666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36866E08-A8B4-DFFD-C6AC-0F35AB8045AF}"/>
                  </a:ext>
                </a:extLst>
              </p:cNvPr>
              <p:cNvSpPr txBox="1"/>
              <p:nvPr/>
            </p:nvSpPr>
            <p:spPr>
              <a:xfrm>
                <a:off x="8046790" y="5434811"/>
                <a:ext cx="168113" cy="201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36866E08-A8B4-DFFD-C6AC-0F35AB804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90" y="5434811"/>
                <a:ext cx="168113" cy="201909"/>
              </a:xfrm>
              <a:prstGeom prst="rect">
                <a:avLst/>
              </a:prstGeom>
              <a:blipFill>
                <a:blip r:embed="rId5"/>
                <a:stretch>
                  <a:fillRect l="-20000" r="-666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1" name="TextBox 460">
            <a:extLst>
              <a:ext uri="{FF2B5EF4-FFF2-40B4-BE49-F238E27FC236}">
                <a16:creationId xmlns:a16="http://schemas.microsoft.com/office/drawing/2014/main" id="{5AD8E458-A77D-DF87-BA8A-FA0EEC775D9B}"/>
              </a:ext>
            </a:extLst>
          </p:cNvPr>
          <p:cNvSpPr txBox="1"/>
          <p:nvPr/>
        </p:nvSpPr>
        <p:spPr>
          <a:xfrm>
            <a:off x="5099044" y="5445818"/>
            <a:ext cx="250590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State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D04E647F-0BDF-C77A-8377-CDCAA6D45009}"/>
              </a:ext>
            </a:extLst>
          </p:cNvPr>
          <p:cNvSpPr txBox="1"/>
          <p:nvPr/>
        </p:nvSpPr>
        <p:spPr>
          <a:xfrm>
            <a:off x="4980200" y="5634207"/>
            <a:ext cx="478027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Reward N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2B43A8D3-4D29-49C8-44F5-45161D6384C6}"/>
              </a:ext>
            </a:extLst>
          </p:cNvPr>
          <p:cNvSpPr txBox="1"/>
          <p:nvPr/>
        </p:nvSpPr>
        <p:spPr>
          <a:xfrm>
            <a:off x="4983422" y="5824225"/>
            <a:ext cx="461684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Reward 1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29DCF185-5975-DE51-6F57-BD170670DACC}"/>
              </a:ext>
            </a:extLst>
          </p:cNvPr>
          <p:cNvSpPr/>
          <p:nvPr/>
        </p:nvSpPr>
        <p:spPr>
          <a:xfrm>
            <a:off x="5288474" y="2327997"/>
            <a:ext cx="1301644" cy="10010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72" name="Round Same-side Corner of Rectangle 471">
            <a:extLst>
              <a:ext uri="{FF2B5EF4-FFF2-40B4-BE49-F238E27FC236}">
                <a16:creationId xmlns:a16="http://schemas.microsoft.com/office/drawing/2014/main" id="{D2DB8357-9BCB-0BC7-57F6-F280ED3CA0DA}"/>
              </a:ext>
            </a:extLst>
          </p:cNvPr>
          <p:cNvSpPr/>
          <p:nvPr/>
        </p:nvSpPr>
        <p:spPr>
          <a:xfrm>
            <a:off x="5288473" y="240978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3" name="Round Same-side Corner of Rectangle 472">
            <a:extLst>
              <a:ext uri="{FF2B5EF4-FFF2-40B4-BE49-F238E27FC236}">
                <a16:creationId xmlns:a16="http://schemas.microsoft.com/office/drawing/2014/main" id="{A71EBE3C-E401-BE33-5722-2F6EA9CAD680}"/>
              </a:ext>
            </a:extLst>
          </p:cNvPr>
          <p:cNvSpPr/>
          <p:nvPr/>
        </p:nvSpPr>
        <p:spPr>
          <a:xfrm>
            <a:off x="5288473" y="3226882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5" name="Round Same-side Corner of Rectangle 474">
            <a:extLst>
              <a:ext uri="{FF2B5EF4-FFF2-40B4-BE49-F238E27FC236}">
                <a16:creationId xmlns:a16="http://schemas.microsoft.com/office/drawing/2014/main" id="{060EB8D2-4087-35ED-C45F-1147BA81D73D}"/>
              </a:ext>
            </a:extLst>
          </p:cNvPr>
          <p:cNvSpPr/>
          <p:nvPr/>
        </p:nvSpPr>
        <p:spPr>
          <a:xfrm>
            <a:off x="5288473" y="2963513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6" name="Round Same-side Corner of Rectangle 475">
            <a:extLst>
              <a:ext uri="{FF2B5EF4-FFF2-40B4-BE49-F238E27FC236}">
                <a16:creationId xmlns:a16="http://schemas.microsoft.com/office/drawing/2014/main" id="{BFED088E-CBC0-F599-8B10-DD561AB35044}"/>
              </a:ext>
            </a:extLst>
          </p:cNvPr>
          <p:cNvSpPr/>
          <p:nvPr/>
        </p:nvSpPr>
        <p:spPr>
          <a:xfrm>
            <a:off x="5288473" y="323792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2778A904-E494-4E34-62E0-50F25043B24A}"/>
              </a:ext>
            </a:extLst>
          </p:cNvPr>
          <p:cNvCxnSpPr>
            <a:cxnSpLocks/>
          </p:cNvCxnSpPr>
          <p:nvPr/>
        </p:nvCxnSpPr>
        <p:spPr>
          <a:xfrm>
            <a:off x="6594023" y="2496030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1F9E4E34-8A09-5392-2EE3-847E7E1F5273}"/>
                  </a:ext>
                </a:extLst>
              </p:cNvPr>
              <p:cNvSpPr txBox="1"/>
              <p:nvPr/>
            </p:nvSpPr>
            <p:spPr>
              <a:xfrm>
                <a:off x="6735680" y="2300860"/>
                <a:ext cx="456345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1F9E4E34-8A09-5392-2EE3-847E7E1F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80" y="2300860"/>
                <a:ext cx="456345" cy="151432"/>
              </a:xfrm>
              <a:prstGeom prst="rect">
                <a:avLst/>
              </a:prstGeom>
              <a:blipFill>
                <a:blip r:embed="rId6"/>
                <a:stretch>
                  <a:fillRect l="-13514" r="-2162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838CC601-DF73-3823-0E8E-27DA4158C749}"/>
              </a:ext>
            </a:extLst>
          </p:cNvPr>
          <p:cNvCxnSpPr>
            <a:cxnSpLocks/>
          </p:cNvCxnSpPr>
          <p:nvPr/>
        </p:nvCxnSpPr>
        <p:spPr>
          <a:xfrm>
            <a:off x="6599621" y="2756833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31B96D95-8C35-7194-1ACF-549EA70D5957}"/>
                  </a:ext>
                </a:extLst>
              </p:cNvPr>
              <p:cNvSpPr txBox="1"/>
              <p:nvPr/>
            </p:nvSpPr>
            <p:spPr>
              <a:xfrm>
                <a:off x="6732346" y="2569313"/>
                <a:ext cx="459014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31B96D95-8C35-7194-1ACF-549EA70D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46" y="2569313"/>
                <a:ext cx="459014" cy="151432"/>
              </a:xfrm>
              <a:prstGeom prst="rect">
                <a:avLst/>
              </a:prstGeom>
              <a:blipFill>
                <a:blip r:embed="rId7"/>
                <a:stretch>
                  <a:fillRect l="-10526" r="-2105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1ADC5167-8912-E590-6DC1-657B2C5650BE}"/>
              </a:ext>
            </a:extLst>
          </p:cNvPr>
          <p:cNvCxnSpPr>
            <a:cxnSpLocks/>
          </p:cNvCxnSpPr>
          <p:nvPr/>
        </p:nvCxnSpPr>
        <p:spPr>
          <a:xfrm flipV="1">
            <a:off x="6597660" y="3187319"/>
            <a:ext cx="700317" cy="3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C04B8290-6649-D5D0-3620-9E627F268FCE}"/>
                  </a:ext>
                </a:extLst>
              </p:cNvPr>
              <p:cNvSpPr txBox="1"/>
              <p:nvPr/>
            </p:nvSpPr>
            <p:spPr>
              <a:xfrm>
                <a:off x="6737643" y="2995790"/>
                <a:ext cx="475956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C04B8290-6649-D5D0-3620-9E627F26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43" y="2995790"/>
                <a:ext cx="475956" cy="151432"/>
              </a:xfrm>
              <a:prstGeom prst="rect">
                <a:avLst/>
              </a:prstGeom>
              <a:blipFill>
                <a:blip r:embed="rId8"/>
                <a:stretch>
                  <a:fillRect l="-13158" r="-2368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1BF91D7-508D-6E5C-52D3-E5461935D37B}"/>
                  </a:ext>
                </a:extLst>
              </p:cNvPr>
              <p:cNvSpPr txBox="1"/>
              <p:nvPr/>
            </p:nvSpPr>
            <p:spPr>
              <a:xfrm rot="5400000">
                <a:off x="6934197" y="2830488"/>
                <a:ext cx="141216" cy="156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1BF91D7-508D-6E5C-52D3-E5461935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34197" y="2830488"/>
                <a:ext cx="141216" cy="1568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6" name="Group 485">
            <a:extLst>
              <a:ext uri="{FF2B5EF4-FFF2-40B4-BE49-F238E27FC236}">
                <a16:creationId xmlns:a16="http://schemas.microsoft.com/office/drawing/2014/main" id="{863087B3-B017-B176-31F0-7D3EEDEA2423}"/>
              </a:ext>
            </a:extLst>
          </p:cNvPr>
          <p:cNvGrpSpPr/>
          <p:nvPr/>
        </p:nvGrpSpPr>
        <p:grpSpPr>
          <a:xfrm>
            <a:off x="7385645" y="2593218"/>
            <a:ext cx="1226250" cy="1958053"/>
            <a:chOff x="5290768" y="2470841"/>
            <a:chExt cx="1701971" cy="20893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587EFA46-ED3A-33C1-242C-7CA816D0A849}"/>
                    </a:ext>
                  </a:extLst>
                </p:cNvPr>
                <p:cNvSpPr txBox="1"/>
                <p:nvPr/>
              </p:nvSpPr>
              <p:spPr>
                <a:xfrm>
                  <a:off x="5831471" y="2533367"/>
                  <a:ext cx="1001724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587EFA46-ED3A-33C1-242C-7CA816D0A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471" y="2533367"/>
                  <a:ext cx="1001724" cy="470718"/>
                </a:xfrm>
                <a:prstGeom prst="rect">
                  <a:avLst/>
                </a:prstGeom>
                <a:blipFill>
                  <a:blip r:embed="rId10"/>
                  <a:stretch>
                    <a:fillRect l="-70690" t="-125000" b="-1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0" name="Left Bracket 489">
              <a:extLst>
                <a:ext uri="{FF2B5EF4-FFF2-40B4-BE49-F238E27FC236}">
                  <a16:creationId xmlns:a16="http://schemas.microsoft.com/office/drawing/2014/main" id="{2F92BE2A-5C2A-8F99-6B75-CDA3DDD48AB8}"/>
                </a:ext>
              </a:extLst>
            </p:cNvPr>
            <p:cNvSpPr/>
            <p:nvPr/>
          </p:nvSpPr>
          <p:spPr>
            <a:xfrm>
              <a:off x="5685844" y="2470843"/>
              <a:ext cx="164750" cy="2089308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1" name="Left Bracket 490">
              <a:extLst>
                <a:ext uri="{FF2B5EF4-FFF2-40B4-BE49-F238E27FC236}">
                  <a16:creationId xmlns:a16="http://schemas.microsoft.com/office/drawing/2014/main" id="{9AFE5ED6-E958-1D24-A242-EF10681832DF}"/>
                </a:ext>
              </a:extLst>
            </p:cNvPr>
            <p:cNvSpPr/>
            <p:nvPr/>
          </p:nvSpPr>
          <p:spPr>
            <a:xfrm rot="10800000">
              <a:off x="6827990" y="2470841"/>
              <a:ext cx="164749" cy="2089308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D968D665-8D5F-7686-E5A5-9FC10006E6FE}"/>
                    </a:ext>
                  </a:extLst>
                </p:cNvPr>
                <p:cNvSpPr txBox="1"/>
                <p:nvPr/>
              </p:nvSpPr>
              <p:spPr>
                <a:xfrm>
                  <a:off x="5831469" y="3136386"/>
                  <a:ext cx="1046665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D968D665-8D5F-7686-E5A5-9FC10006E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469" y="3136386"/>
                  <a:ext cx="1046665" cy="470718"/>
                </a:xfrm>
                <a:prstGeom prst="rect">
                  <a:avLst/>
                </a:prstGeom>
                <a:blipFill>
                  <a:blip r:embed="rId11"/>
                  <a:stretch>
                    <a:fillRect l="-68333" t="-131429" r="-6667" b="-19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593D79BD-D468-7D31-CF5C-DCBFDF425310}"/>
                    </a:ext>
                  </a:extLst>
                </p:cNvPr>
                <p:cNvSpPr txBox="1"/>
                <p:nvPr/>
              </p:nvSpPr>
              <p:spPr>
                <a:xfrm>
                  <a:off x="5817314" y="3968078"/>
                  <a:ext cx="1074344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593D79BD-D468-7D31-CF5C-DCBFDF425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314" y="3968078"/>
                  <a:ext cx="1074344" cy="470718"/>
                </a:xfrm>
                <a:prstGeom prst="rect">
                  <a:avLst/>
                </a:prstGeom>
                <a:blipFill>
                  <a:blip r:embed="rId12"/>
                  <a:stretch>
                    <a:fillRect l="-66129" t="-125000" r="-6452" b="-1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4258FF17-52D9-B116-632D-1E9B9C86F2B7}"/>
                    </a:ext>
                  </a:extLst>
                </p:cNvPr>
                <p:cNvSpPr txBox="1"/>
                <p:nvPr/>
              </p:nvSpPr>
              <p:spPr>
                <a:xfrm rot="5400000">
                  <a:off x="6323714" y="3557684"/>
                  <a:ext cx="319856" cy="512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4258FF17-52D9-B116-632D-1E9B9C86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23714" y="3557684"/>
                  <a:ext cx="319856" cy="512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BF1706A9-AB2D-B0D1-A27E-C427EAFF03D4}"/>
                    </a:ext>
                  </a:extLst>
                </p:cNvPr>
                <p:cNvSpPr txBox="1"/>
                <p:nvPr/>
              </p:nvSpPr>
              <p:spPr>
                <a:xfrm>
                  <a:off x="5290768" y="3376995"/>
                  <a:ext cx="372176" cy="180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BF1706A9-AB2D-B0D1-A27E-C427EAFF0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768" y="3376995"/>
                  <a:ext cx="372176" cy="180624"/>
                </a:xfrm>
                <a:prstGeom prst="rect">
                  <a:avLst/>
                </a:prstGeom>
                <a:blipFill>
                  <a:blip r:embed="rId14"/>
                  <a:stretch>
                    <a:fillRect l="-13636"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937659DF-C153-3016-5FC9-9B4999CD39D7}"/>
                  </a:ext>
                </a:extLst>
              </p:cNvPr>
              <p:cNvSpPr txBox="1"/>
              <p:nvPr/>
            </p:nvSpPr>
            <p:spPr>
              <a:xfrm>
                <a:off x="7350830" y="5024817"/>
                <a:ext cx="12990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𝒂𝒓𝒈𝒎𝒂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937659DF-C153-3016-5FC9-9B4999CD3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830" y="5024817"/>
                <a:ext cx="1299010" cy="184666"/>
              </a:xfrm>
              <a:prstGeom prst="rect">
                <a:avLst/>
              </a:prstGeom>
              <a:blipFill>
                <a:blip r:embed="rId15"/>
                <a:stretch>
                  <a:fillRect l="-962" r="-288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Rounded Rectangle 487">
            <a:extLst>
              <a:ext uri="{FF2B5EF4-FFF2-40B4-BE49-F238E27FC236}">
                <a16:creationId xmlns:a16="http://schemas.microsoft.com/office/drawing/2014/main" id="{433AD51D-CC7B-5A3C-97D1-BB2FE6D1A8B9}"/>
              </a:ext>
            </a:extLst>
          </p:cNvPr>
          <p:cNvSpPr/>
          <p:nvPr/>
        </p:nvSpPr>
        <p:spPr>
          <a:xfrm>
            <a:off x="7594039" y="4908251"/>
            <a:ext cx="658816" cy="115354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B963DE80-0C25-3F21-896A-57CBAE8624FB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4BB4014C-908E-3DA6-D803-286217DF769D}"/>
              </a:ext>
            </a:extLst>
          </p:cNvPr>
          <p:cNvCxnSpPr>
            <a:cxnSpLocks/>
          </p:cNvCxnSpPr>
          <p:nvPr/>
        </p:nvCxnSpPr>
        <p:spPr>
          <a:xfrm>
            <a:off x="6590118" y="4162416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5A449C7-B4FC-02DE-38AD-AA88B154DC9C}"/>
                  </a:ext>
                </a:extLst>
              </p:cNvPr>
              <p:cNvSpPr txBox="1"/>
              <p:nvPr/>
            </p:nvSpPr>
            <p:spPr>
              <a:xfrm>
                <a:off x="6731775" y="3967246"/>
                <a:ext cx="54995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5A449C7-B4FC-02DE-38AD-AA88B154D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5" y="3967246"/>
                <a:ext cx="549958" cy="161583"/>
              </a:xfrm>
              <a:prstGeom prst="rect">
                <a:avLst/>
              </a:prstGeom>
              <a:blipFill>
                <a:blip r:embed="rId16"/>
                <a:stretch>
                  <a:fillRect l="-6667" r="-666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FB5B8016-2201-EA05-23A8-BB2B859A993C}"/>
              </a:ext>
            </a:extLst>
          </p:cNvPr>
          <p:cNvCxnSpPr>
            <a:cxnSpLocks/>
          </p:cNvCxnSpPr>
          <p:nvPr/>
        </p:nvCxnSpPr>
        <p:spPr>
          <a:xfrm>
            <a:off x="6595716" y="4423219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133F4CF6-7C99-F9A6-BD64-CC6E2C0CDA4D}"/>
                  </a:ext>
                </a:extLst>
              </p:cNvPr>
              <p:cNvSpPr txBox="1"/>
              <p:nvPr/>
            </p:nvSpPr>
            <p:spPr>
              <a:xfrm>
                <a:off x="6728441" y="4235699"/>
                <a:ext cx="553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133F4CF6-7C99-F9A6-BD64-CC6E2C0C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41" y="4235699"/>
                <a:ext cx="553100" cy="161583"/>
              </a:xfrm>
              <a:prstGeom prst="rect">
                <a:avLst/>
              </a:prstGeom>
              <a:blipFill>
                <a:blip r:embed="rId17"/>
                <a:stretch>
                  <a:fillRect l="-6667" r="-666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BA9E3547-C7D0-2329-6D3B-282F635E2840}"/>
              </a:ext>
            </a:extLst>
          </p:cNvPr>
          <p:cNvCxnSpPr>
            <a:cxnSpLocks/>
          </p:cNvCxnSpPr>
          <p:nvPr/>
        </p:nvCxnSpPr>
        <p:spPr>
          <a:xfrm flipV="1">
            <a:off x="6593755" y="4853705"/>
            <a:ext cx="700317" cy="3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F2FE76B9-D370-0BFC-D22C-DE897E21EE62}"/>
                  </a:ext>
                </a:extLst>
              </p:cNvPr>
              <p:cNvSpPr txBox="1"/>
              <p:nvPr/>
            </p:nvSpPr>
            <p:spPr>
              <a:xfrm>
                <a:off x="6733738" y="4662176"/>
                <a:ext cx="5730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F2FE76B9-D370-0BFC-D22C-DE897E21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38" y="4662176"/>
                <a:ext cx="573042" cy="161583"/>
              </a:xfrm>
              <a:prstGeom prst="rect">
                <a:avLst/>
              </a:prstGeom>
              <a:blipFill>
                <a:blip r:embed="rId18"/>
                <a:stretch>
                  <a:fillRect l="-6522" r="-652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30BF7F8E-6903-2B1A-644B-C6868F7E7897}"/>
                  </a:ext>
                </a:extLst>
              </p:cNvPr>
              <p:cNvSpPr txBox="1"/>
              <p:nvPr/>
            </p:nvSpPr>
            <p:spPr>
              <a:xfrm rot="5400000">
                <a:off x="6930292" y="4496874"/>
                <a:ext cx="141216" cy="156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30BF7F8E-6903-2B1A-644B-C6868F7E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30292" y="4496874"/>
                <a:ext cx="141216" cy="1568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507E58-C0FD-8DD0-1478-B56C5F378302}"/>
              </a:ext>
            </a:extLst>
          </p:cNvPr>
          <p:cNvSpPr txBox="1"/>
          <p:nvPr/>
        </p:nvSpPr>
        <p:spPr>
          <a:xfrm>
            <a:off x="839321" y="199789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Collaborative action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Post-Hoc weights can be applied during Selector summation.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less intensive.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9C1E-64F2-C894-D914-A1C916CE605B}"/>
              </a:ext>
            </a:extLst>
          </p:cNvPr>
          <p:cNvSpPr txBox="1"/>
          <p:nvPr/>
        </p:nvSpPr>
        <p:spPr>
          <a:xfrm>
            <a:off x="835133" y="4306216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learns W-values to divide up the state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Thus, Reward Shaping is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126055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CC569-1716-4B8A-EB21-4BCB08AB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EDAA-0911-3853-1985-AFCD16B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7F3D-C4D8-E378-C20B-601CB417D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Implementing These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07A62-CE85-D399-9D92-546342A6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14</a:t>
            </a:fld>
            <a:endParaRPr lang="en-IE"/>
          </a:p>
        </p:txBody>
      </p:sp>
      <p:sp>
        <p:nvSpPr>
          <p:cNvPr id="1045" name="Text Placeholder 2">
            <a:extLst>
              <a:ext uri="{FF2B5EF4-FFF2-40B4-BE49-F238E27FC236}">
                <a16:creationId xmlns:a16="http://schemas.microsoft.com/office/drawing/2014/main" id="{836A5D96-2515-FCD4-C6EC-7EE5245E7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Review: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The current state-of-the-art MORL Models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Methods of Human Preference Integration</a:t>
            </a:r>
          </a:p>
          <a:p>
            <a:pPr marL="457200" indent="-457200">
              <a:buFont typeface="+mj-lt"/>
              <a:buAutoNum type="arabicPeriod"/>
            </a:pPr>
            <a:endParaRPr lang="en-GB" sz="3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Design a Collaborative ML Architecture with Post-Hoc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Test and Evaluate the Novel Architecture using DWN experiments.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Analyse the the Impact of Human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</p:txBody>
      </p:sp>
      <p:pic>
        <p:nvPicPr>
          <p:cNvPr id="2052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3B67F11E-C30D-6C1C-5CD0-23C46A27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1096">
            <a:off x="8108545" y="-737501"/>
            <a:ext cx="442135" cy="4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thematics icon - Bruchrechnung a half - 1/2 Baby Longsleeve Shirt">
            <a:extLst>
              <a:ext uri="{FF2B5EF4-FFF2-40B4-BE49-F238E27FC236}">
                <a16:creationId xmlns:a16="http://schemas.microsoft.com/office/drawing/2014/main" id="{BA917191-498D-6C28-D975-17CD7D51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27" b="97091" l="10000" r="90000">
                        <a14:foregroundMark x1="45818" y1="97091" x2="45818" y2="97091"/>
                        <a14:foregroundMark x1="57455" y1="49455" x2="57455" y2="49455"/>
                        <a14:foregroundMark x1="52909" y1="28364" x2="52909" y2="28364"/>
                        <a14:foregroundMark x1="53455" y1="4727" x2="53455" y2="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99" y="188107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53D77279-4A5A-83AE-AF1F-5E80B844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1096">
            <a:off x="10758532" y="691587"/>
            <a:ext cx="442135" cy="4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" descr="Mathematics icon - Bruchrechnung a half - 1/2 Baby Longsleeve Shirt">
            <a:extLst>
              <a:ext uri="{FF2B5EF4-FFF2-40B4-BE49-F238E27FC236}">
                <a16:creationId xmlns:a16="http://schemas.microsoft.com/office/drawing/2014/main" id="{6A4AC011-5DC6-8B0A-9054-67515318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27" b="97091" l="10000" r="90000">
                        <a14:foregroundMark x1="45818" y1="97091" x2="45818" y2="97091"/>
                        <a14:foregroundMark x1="57455" y1="49455" x2="57455" y2="49455"/>
                        <a14:foregroundMark x1="52909" y1="28364" x2="52909" y2="28364"/>
                        <a14:foregroundMark x1="53455" y1="4727" x2="53455" y2="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77" y="2853000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0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979 0.30487 L -0.62188 0.3576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4 0.30717 L -0.29652 0.3599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0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5 0.30718 L -0.29653 0.3599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4 0.30718 L -0.29653 0.3599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46D6-1C0D-CA6B-0E6F-A7ED90DA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D662-5D14-2848-78FD-98BAAC16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8032B-37F4-2E37-9FF6-1D4927556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Evaluation 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6CE83-C3E2-980C-8511-AFF9ACBA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15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3BBB-5172-84BA-475E-6297A6FBA5E4}"/>
              </a:ext>
            </a:extLst>
          </p:cNvPr>
          <p:cNvSpPr txBox="1"/>
          <p:nvPr/>
        </p:nvSpPr>
        <p:spPr>
          <a:xfrm>
            <a:off x="938893" y="1951264"/>
            <a:ext cx="75009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We want to evaluate: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ability for Democratic Networks to take optimal, collaborative actions in environments.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performance of Democratic Networks compared to DWNs in multiple environments.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Analyze the impact of human preference integration on Democratic Networks and DWN.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4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Experiment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16</a:t>
            </a:fld>
            <a:endParaRPr lang="en-IE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308C0E8-F008-D853-750D-1C15913D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56" y="2109568"/>
            <a:ext cx="2412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A black and grey line with a train on it&#10;&#10;AI-generated content may be incorrect.">
            <a:extLst>
              <a:ext uri="{FF2B5EF4-FFF2-40B4-BE49-F238E27FC236}">
                <a16:creationId xmlns:a16="http://schemas.microsoft.com/office/drawing/2014/main" id="{52A7E6C6-D563-7D41-E7AC-C6CDB3A4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25" y="2109568"/>
            <a:ext cx="2412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diagram of a face with arrows&#10;&#10;AI-generated content may be incorrect.">
            <a:extLst>
              <a:ext uri="{FF2B5EF4-FFF2-40B4-BE49-F238E27FC236}">
                <a16:creationId xmlns:a16="http://schemas.microsoft.com/office/drawing/2014/main" id="{05A79B66-3E9B-200B-9545-C17DC439B06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2109568"/>
            <a:ext cx="2520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420691-7903-8560-91BC-6ABB13A0AC0F}"/>
              </a:ext>
            </a:extLst>
          </p:cNvPr>
          <p:cNvSpPr txBox="1"/>
          <p:nvPr/>
        </p:nvSpPr>
        <p:spPr>
          <a:xfrm>
            <a:off x="3708116" y="4607242"/>
            <a:ext cx="19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Sea Treasure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80066-7974-903A-C37B-2ABE7FEB44E1}"/>
              </a:ext>
            </a:extLst>
          </p:cNvPr>
          <p:cNvSpPr txBox="1"/>
          <p:nvPr/>
        </p:nvSpPr>
        <p:spPr>
          <a:xfrm>
            <a:off x="6474410" y="4607242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Mountain Car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5EBE-8085-CA0A-F0B0-2E4FE43B4100}"/>
              </a:ext>
            </a:extLst>
          </p:cNvPr>
          <p:cNvSpPr txBox="1"/>
          <p:nvPr/>
        </p:nvSpPr>
        <p:spPr>
          <a:xfrm>
            <a:off x="1344507" y="4607242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Collaboration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4E1D4-EF21-FA45-0ADE-B9EE3F20E51B}"/>
              </a:ext>
            </a:extLst>
          </p:cNvPr>
          <p:cNvSpPr txBox="1"/>
          <p:nvPr/>
        </p:nvSpPr>
        <p:spPr>
          <a:xfrm>
            <a:off x="3527244" y="4989493"/>
            <a:ext cx="241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Showcases a known pareto front.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Imbalanced Reward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40C84E-2656-8B10-02FB-46284E780226}"/>
              </a:ext>
            </a:extLst>
          </p:cNvPr>
          <p:cNvSpPr txBox="1"/>
          <p:nvPr/>
        </p:nvSpPr>
        <p:spPr>
          <a:xfrm>
            <a:off x="6064570" y="4989493"/>
            <a:ext cx="241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Three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 sparse Reward Space.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B4E9C-9593-C860-C4A7-16CAB78C5206}"/>
              </a:ext>
            </a:extLst>
          </p:cNvPr>
          <p:cNvSpPr txBox="1"/>
          <p:nvPr/>
        </p:nvSpPr>
        <p:spPr>
          <a:xfrm>
            <a:off x="922487" y="4978435"/>
            <a:ext cx="241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balanced reward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objective optimality does not equate to Multi-Objective optimality.</a:t>
            </a:r>
          </a:p>
        </p:txBody>
      </p:sp>
    </p:spTree>
    <p:extLst>
      <p:ext uri="{BB962C8B-B14F-4D97-AF65-F5344CB8AC3E}">
        <p14:creationId xmlns:p14="http://schemas.microsoft.com/office/powerpoint/2010/main" val="321266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B1FE-5320-C708-2E45-B4B23A5D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CFCB-2402-C086-D38C-46F4B0C47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For Each Environment: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Train DQNs and WNs using DWN and use them for Democratic Networks.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Evaluate W-Value changes over time.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For several sets of possible human preferences: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Compare Performance by comparing the Selected Actions.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Analyze State Space Division.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Average Reward over 100 episodes.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9AD4-D1A7-D5C8-86E5-E74A1A8008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Evaluation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993AB-6911-F871-4721-E0BB407E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2867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BDF5-F38C-6C02-E0A8-B0D2093D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6B284-BDAA-BFA0-E71D-1DF64A2D11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Analyzing Q-values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95388-7B5D-8B19-7406-A3C667C9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18</a:t>
            </a:fld>
            <a:endParaRPr lang="en-I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F73A83-B5D2-9F09-89F1-3EE152887229}"/>
              </a:ext>
            </a:extLst>
          </p:cNvPr>
          <p:cNvGrpSpPr/>
          <p:nvPr/>
        </p:nvGrpSpPr>
        <p:grpSpPr>
          <a:xfrm>
            <a:off x="828674" y="1467909"/>
            <a:ext cx="6573796" cy="4997403"/>
            <a:chOff x="1474572" y="1639468"/>
            <a:chExt cx="6063049" cy="4661083"/>
          </a:xfrm>
        </p:grpSpPr>
        <p:pic>
          <p:nvPicPr>
            <p:cNvPr id="15" name="Picture 1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4EFB27C-6398-21BF-B760-5185050A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" t="3900" r="3999" b="1621"/>
            <a:stretch/>
          </p:blipFill>
          <p:spPr>
            <a:xfrm>
              <a:off x="1474572" y="1745025"/>
              <a:ext cx="6063049" cy="455552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7FDA81-14DD-814A-60F9-B42FCBA01031}"/>
                </a:ext>
              </a:extLst>
            </p:cNvPr>
            <p:cNvSpPr/>
            <p:nvPr/>
          </p:nvSpPr>
          <p:spPr>
            <a:xfrm>
              <a:off x="2726724" y="1639468"/>
              <a:ext cx="741406" cy="1468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CE1F4B-15A7-78C6-67F8-B4D732CE6A50}"/>
                </a:ext>
              </a:extLst>
            </p:cNvPr>
            <p:cNvSpPr/>
            <p:nvPr/>
          </p:nvSpPr>
          <p:spPr>
            <a:xfrm>
              <a:off x="5692348" y="1639468"/>
              <a:ext cx="741406" cy="1468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2AC82E-4436-ADD1-EC53-D53E7E1D5466}"/>
                </a:ext>
              </a:extLst>
            </p:cNvPr>
            <p:cNvSpPr/>
            <p:nvPr/>
          </p:nvSpPr>
          <p:spPr>
            <a:xfrm>
              <a:off x="2813221" y="3762036"/>
              <a:ext cx="741406" cy="467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F4733A-AE42-E2A8-8932-3FBB5DD5EFB3}"/>
                </a:ext>
              </a:extLst>
            </p:cNvPr>
            <p:cNvSpPr/>
            <p:nvPr/>
          </p:nvSpPr>
          <p:spPr>
            <a:xfrm>
              <a:off x="5717062" y="3762698"/>
              <a:ext cx="741406" cy="467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0122635-FE0A-21AD-7720-968FA7821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18350"/>
              </p:ext>
            </p:extLst>
          </p:nvPr>
        </p:nvGraphicFramePr>
        <p:xfrm>
          <a:off x="7462965" y="1623325"/>
          <a:ext cx="1373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33">
                  <a:extLst>
                    <a:ext uri="{9D8B030D-6E8A-4147-A177-3AD203B41FA5}">
                      <a16:colId xmlns:a16="http://schemas.microsoft.com/office/drawing/2014/main" val="1705418088"/>
                    </a:ext>
                  </a:extLst>
                </a:gridCol>
                <a:gridCol w="901767">
                  <a:extLst>
                    <a:ext uri="{9D8B030D-6E8A-4147-A177-3AD203B41FA5}">
                      <a16:colId xmlns:a16="http://schemas.microsoft.com/office/drawing/2014/main" val="1921877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Index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Action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NOOP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2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2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6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2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Left-Up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Right-Up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06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Left-Down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3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Right-Down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257742"/>
                  </a:ext>
                </a:extLst>
              </a:tr>
            </a:tbl>
          </a:graphicData>
        </a:graphic>
      </p:graphicFrame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5354A9A8-988E-CA69-C207-0A34FB22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5" t="47215" r="5350" b="13653"/>
          <a:stretch/>
        </p:blipFill>
        <p:spPr>
          <a:xfrm>
            <a:off x="4226882" y="3816132"/>
            <a:ext cx="3100461" cy="2052000"/>
          </a:xfrm>
          <a:prstGeom prst="rect">
            <a:avLst/>
          </a:prstGeom>
          <a:ln w="12700">
            <a:solidFill>
              <a:srgbClr val="393939"/>
            </a:solidFill>
          </a:ln>
        </p:spPr>
      </p:pic>
      <p:pic>
        <p:nvPicPr>
          <p:cNvPr id="38" name="Picture 37" descr="A screenshot of a graph&#10;&#10;AI-generated content may be incorrect.">
            <a:extLst>
              <a:ext uri="{FF2B5EF4-FFF2-40B4-BE49-F238E27FC236}">
                <a16:creationId xmlns:a16="http://schemas.microsoft.com/office/drawing/2014/main" id="{84AB9844-4D33-B24C-858E-072B99B81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5" t="47215" r="5350" b="13653"/>
          <a:stretch/>
        </p:blipFill>
        <p:spPr>
          <a:xfrm>
            <a:off x="872214" y="1647107"/>
            <a:ext cx="6455129" cy="4453079"/>
          </a:xfrm>
          <a:prstGeom prst="rect">
            <a:avLst/>
          </a:prstGeom>
          <a:ln w="12700">
            <a:solidFill>
              <a:srgbClr val="393939"/>
            </a:solidFill>
          </a:ln>
        </p:spPr>
      </p:pic>
      <p:pic>
        <p:nvPicPr>
          <p:cNvPr id="39" name="Picture 38" descr="A diagram of a face with arrows&#10;&#10;AI-generated content may be incorrect.">
            <a:extLst>
              <a:ext uri="{FF2B5EF4-FFF2-40B4-BE49-F238E27FC236}">
                <a16:creationId xmlns:a16="http://schemas.microsoft.com/office/drawing/2014/main" id="{4658AD72-673B-F820-D641-75040E9C65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65" y="5414676"/>
            <a:ext cx="900000" cy="9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03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18177 -0.16019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87AA-41CD-CBB5-F58D-83C34AE9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46A52-D7E6-C511-03CE-A3A94EAE5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Action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B9BB6-098E-7965-9973-48F6FB1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19</a:t>
            </a:fld>
            <a:endParaRPr lang="en-IE"/>
          </a:p>
        </p:txBody>
      </p:sp>
      <p:pic>
        <p:nvPicPr>
          <p:cNvPr id="17" name="Picture 16" descr="A yellow and purple squares&#10;&#10;AI-generated content may be incorrect.">
            <a:extLst>
              <a:ext uri="{FF2B5EF4-FFF2-40B4-BE49-F238E27FC236}">
                <a16:creationId xmlns:a16="http://schemas.microsoft.com/office/drawing/2014/main" id="{902FDCFB-1867-4ABD-0B0A-DA1F131C8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r="4734"/>
          <a:stretch/>
        </p:blipFill>
        <p:spPr>
          <a:xfrm>
            <a:off x="31179" y="2232868"/>
            <a:ext cx="4507266" cy="3600000"/>
          </a:xfrm>
          <a:prstGeom prst="rect">
            <a:avLst/>
          </a:prstGeom>
        </p:spPr>
      </p:pic>
      <p:pic>
        <p:nvPicPr>
          <p:cNvPr id="19" name="Picture 18" descr="A screenshot of a yellow and black grid&#10;&#10;AI-generated content may be incorrect.">
            <a:extLst>
              <a:ext uri="{FF2B5EF4-FFF2-40B4-BE49-F238E27FC236}">
                <a16:creationId xmlns:a16="http://schemas.microsoft.com/office/drawing/2014/main" id="{021497D3-C7CB-36FA-6176-3F655919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4401"/>
          <a:stretch/>
        </p:blipFill>
        <p:spPr>
          <a:xfrm>
            <a:off x="4572000" y="2232868"/>
            <a:ext cx="4507265" cy="36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E84D29-BA15-3203-F87D-8E37B0BB157C}"/>
              </a:ext>
            </a:extLst>
          </p:cNvPr>
          <p:cNvSpPr txBox="1"/>
          <p:nvPr/>
        </p:nvSpPr>
        <p:spPr>
          <a:xfrm>
            <a:off x="1159343" y="204820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DWN Action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B38EB-AE62-4FDD-217D-3B0D983CB46A}"/>
              </a:ext>
            </a:extLst>
          </p:cNvPr>
          <p:cNvSpPr txBox="1"/>
          <p:nvPr/>
        </p:nvSpPr>
        <p:spPr>
          <a:xfrm>
            <a:off x="5411052" y="2048202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Democratic Action Selection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841989B-BA6B-FC35-4E1A-767413B19718}"/>
              </a:ext>
            </a:extLst>
          </p:cNvPr>
          <p:cNvSpPr>
            <a:spLocks noChangeAspect="1"/>
          </p:cNvSpPr>
          <p:nvPr/>
        </p:nvSpPr>
        <p:spPr>
          <a:xfrm rot="10800000">
            <a:off x="1951752" y="4440467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367EAB8-3637-AD8C-8076-16311ADEC400}"/>
              </a:ext>
            </a:extLst>
          </p:cNvPr>
          <p:cNvSpPr>
            <a:spLocks noChangeAspect="1"/>
          </p:cNvSpPr>
          <p:nvPr/>
        </p:nvSpPr>
        <p:spPr>
          <a:xfrm rot="10800000">
            <a:off x="1951751" y="2961561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BDD4D1-1476-4063-8180-8E3FF8DB1DC9}"/>
              </a:ext>
            </a:extLst>
          </p:cNvPr>
          <p:cNvSpPr>
            <a:spLocks noChangeAspect="1"/>
          </p:cNvSpPr>
          <p:nvPr/>
        </p:nvSpPr>
        <p:spPr>
          <a:xfrm rot="13202257">
            <a:off x="6368050" y="3706371"/>
            <a:ext cx="1001334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905ABDE-DAFF-1AF3-564D-197BA3A92402}"/>
              </a:ext>
            </a:extLst>
          </p:cNvPr>
          <p:cNvSpPr>
            <a:spLocks noChangeAspect="1"/>
          </p:cNvSpPr>
          <p:nvPr/>
        </p:nvSpPr>
        <p:spPr>
          <a:xfrm rot="10800000">
            <a:off x="6477325" y="2972936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D4A4674-47A0-CB37-98B7-1C412B8F0703}"/>
              </a:ext>
            </a:extLst>
          </p:cNvPr>
          <p:cNvSpPr>
            <a:spLocks noChangeAspect="1"/>
          </p:cNvSpPr>
          <p:nvPr/>
        </p:nvSpPr>
        <p:spPr>
          <a:xfrm rot="16200000">
            <a:off x="5407415" y="3661513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F713898-78A2-98FF-37DA-321E33F50FE7}"/>
              </a:ext>
            </a:extLst>
          </p:cNvPr>
          <p:cNvSpPr>
            <a:spLocks noChangeAspect="1"/>
          </p:cNvSpPr>
          <p:nvPr/>
        </p:nvSpPr>
        <p:spPr>
          <a:xfrm rot="16200000">
            <a:off x="875848" y="3684056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0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1C5EF-FE0E-75D2-70A9-510857DB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95D5-5160-D951-E58A-9CF3D949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EF852-B11F-6528-FFD9-21C3F11D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Motivation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 &amp; 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60EF-D1CC-EFBE-18DD-E1E429B0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700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5171-B7D4-DAAC-5A45-30604248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484CD-C67F-08BE-E8C0-B65A8561F5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Sea Treasure Action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3FD81-AF62-B941-129B-A253ADFF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20</a:t>
            </a:fld>
            <a:endParaRPr lang="en-IE"/>
          </a:p>
        </p:txBody>
      </p:sp>
      <p:pic>
        <p:nvPicPr>
          <p:cNvPr id="9" name="Picture 8" descr="A graph with purple boxes&#10;&#10;AI-generated content may be incorrect.">
            <a:extLst>
              <a:ext uri="{FF2B5EF4-FFF2-40B4-BE49-F238E27FC236}">
                <a16:creationId xmlns:a16="http://schemas.microsoft.com/office/drawing/2014/main" id="{8AA03774-380B-7C59-CB6E-CDCCFFCE3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4440" r="4175" b="2866"/>
          <a:stretch/>
        </p:blipFill>
        <p:spPr>
          <a:xfrm>
            <a:off x="79143" y="2403851"/>
            <a:ext cx="4500000" cy="3331596"/>
          </a:xfrm>
          <a:prstGeom prst="rect">
            <a:avLst/>
          </a:prstGeom>
        </p:spPr>
      </p:pic>
      <p:pic>
        <p:nvPicPr>
          <p:cNvPr id="11" name="Picture 10" descr="A graph with purple squares&#10;&#10;AI-generated content may be incorrect.">
            <a:extLst>
              <a:ext uri="{FF2B5EF4-FFF2-40B4-BE49-F238E27FC236}">
                <a16:creationId xmlns:a16="http://schemas.microsoft.com/office/drawing/2014/main" id="{3BA7590E-F3EF-7D5F-5B3E-45B71A36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4571" r="4367" b="2407"/>
          <a:stretch/>
        </p:blipFill>
        <p:spPr>
          <a:xfrm>
            <a:off x="4570979" y="2403851"/>
            <a:ext cx="4500000" cy="3349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F369B-0358-9C8A-0C40-515974B5435B}"/>
              </a:ext>
            </a:extLst>
          </p:cNvPr>
          <p:cNvSpPr txBox="1"/>
          <p:nvPr/>
        </p:nvSpPr>
        <p:spPr>
          <a:xfrm>
            <a:off x="1159343" y="204820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DWN Action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37737-2AED-A7D2-0D93-E637D8A2AC83}"/>
              </a:ext>
            </a:extLst>
          </p:cNvPr>
          <p:cNvSpPr txBox="1"/>
          <p:nvPr/>
        </p:nvSpPr>
        <p:spPr>
          <a:xfrm>
            <a:off x="5411052" y="2048202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Democratic Action Selection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7A7378D-34B7-F308-C68E-E0C3DF6A96DF}"/>
              </a:ext>
            </a:extLst>
          </p:cNvPr>
          <p:cNvSpPr>
            <a:spLocks noChangeAspect="1"/>
          </p:cNvSpPr>
          <p:nvPr/>
        </p:nvSpPr>
        <p:spPr>
          <a:xfrm rot="5400000">
            <a:off x="337695" y="2623190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EA480B5-C00F-0634-9C08-3BCF0630889C}"/>
              </a:ext>
            </a:extLst>
          </p:cNvPr>
          <p:cNvSpPr>
            <a:spLocks noChangeAspect="1"/>
          </p:cNvSpPr>
          <p:nvPr/>
        </p:nvSpPr>
        <p:spPr>
          <a:xfrm>
            <a:off x="5031816" y="249060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9E6A3FB-847B-B2F2-678F-D847A41836D6}"/>
              </a:ext>
            </a:extLst>
          </p:cNvPr>
          <p:cNvSpPr>
            <a:spLocks noChangeAspect="1"/>
          </p:cNvSpPr>
          <p:nvPr/>
        </p:nvSpPr>
        <p:spPr>
          <a:xfrm>
            <a:off x="5423164" y="2767127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103FD48-BCD8-AE69-47A8-6AE795670CB1}"/>
              </a:ext>
            </a:extLst>
          </p:cNvPr>
          <p:cNvSpPr>
            <a:spLocks noChangeAspect="1"/>
          </p:cNvSpPr>
          <p:nvPr/>
        </p:nvSpPr>
        <p:spPr>
          <a:xfrm>
            <a:off x="5805678" y="302852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C28791D-BF76-B4C1-F8C2-E49E62741681}"/>
              </a:ext>
            </a:extLst>
          </p:cNvPr>
          <p:cNvSpPr>
            <a:spLocks noChangeAspect="1"/>
          </p:cNvSpPr>
          <p:nvPr/>
        </p:nvSpPr>
        <p:spPr>
          <a:xfrm>
            <a:off x="6200303" y="3297517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6A5CC9-4E97-3E82-BB60-EDCA54AF75FA}"/>
              </a:ext>
            </a:extLst>
          </p:cNvPr>
          <p:cNvSpPr>
            <a:spLocks noChangeAspect="1"/>
          </p:cNvSpPr>
          <p:nvPr/>
        </p:nvSpPr>
        <p:spPr>
          <a:xfrm>
            <a:off x="6617946" y="328872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821F90-6EDB-C323-4E53-B1B31605C246}"/>
              </a:ext>
            </a:extLst>
          </p:cNvPr>
          <p:cNvSpPr>
            <a:spLocks noChangeAspect="1"/>
          </p:cNvSpPr>
          <p:nvPr/>
        </p:nvSpPr>
        <p:spPr>
          <a:xfrm>
            <a:off x="6989479" y="329145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0103BA4-B405-B5E4-45EA-C8D134137E0A}"/>
              </a:ext>
            </a:extLst>
          </p:cNvPr>
          <p:cNvSpPr>
            <a:spLocks noChangeAspect="1"/>
          </p:cNvSpPr>
          <p:nvPr/>
        </p:nvSpPr>
        <p:spPr>
          <a:xfrm>
            <a:off x="7387932" y="3558962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26EEE1-C5B6-15B1-F8E2-26E728B647C6}"/>
              </a:ext>
            </a:extLst>
          </p:cNvPr>
          <p:cNvSpPr>
            <a:spLocks noChangeAspect="1"/>
          </p:cNvSpPr>
          <p:nvPr/>
        </p:nvSpPr>
        <p:spPr>
          <a:xfrm>
            <a:off x="7777125" y="409532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6BB0E8B-8F37-8021-A93A-02A7998E05F8}"/>
              </a:ext>
            </a:extLst>
          </p:cNvPr>
          <p:cNvSpPr>
            <a:spLocks noChangeAspect="1"/>
          </p:cNvSpPr>
          <p:nvPr/>
        </p:nvSpPr>
        <p:spPr>
          <a:xfrm>
            <a:off x="8171708" y="4636816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2B05C71-287A-7E83-38E6-57349C46E4A5}"/>
              </a:ext>
            </a:extLst>
          </p:cNvPr>
          <p:cNvSpPr>
            <a:spLocks noChangeAspect="1"/>
          </p:cNvSpPr>
          <p:nvPr/>
        </p:nvSpPr>
        <p:spPr>
          <a:xfrm rot="5400000">
            <a:off x="5232916" y="262947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E87E6FE-0E9D-BC94-CB5C-1E8BE6BFEA22}"/>
              </a:ext>
            </a:extLst>
          </p:cNvPr>
          <p:cNvSpPr>
            <a:spLocks noChangeAspect="1"/>
          </p:cNvSpPr>
          <p:nvPr/>
        </p:nvSpPr>
        <p:spPr>
          <a:xfrm rot="5400000">
            <a:off x="6013615" y="315770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B895FDF-564C-9D1D-BD9B-F5E82B25AB69}"/>
              </a:ext>
            </a:extLst>
          </p:cNvPr>
          <p:cNvSpPr>
            <a:spLocks noChangeAspect="1"/>
          </p:cNvSpPr>
          <p:nvPr/>
        </p:nvSpPr>
        <p:spPr>
          <a:xfrm rot="5400000">
            <a:off x="7211700" y="342998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1CACB6D-E0A9-5A1A-956F-3C9027AA364B}"/>
              </a:ext>
            </a:extLst>
          </p:cNvPr>
          <p:cNvSpPr>
            <a:spLocks noChangeAspect="1"/>
          </p:cNvSpPr>
          <p:nvPr/>
        </p:nvSpPr>
        <p:spPr>
          <a:xfrm rot="5400000">
            <a:off x="7588388" y="3682871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0504E68-DB96-F561-41FA-ECAB71D21F42}"/>
              </a:ext>
            </a:extLst>
          </p:cNvPr>
          <p:cNvSpPr>
            <a:spLocks noChangeAspect="1"/>
          </p:cNvSpPr>
          <p:nvPr/>
        </p:nvSpPr>
        <p:spPr>
          <a:xfrm rot="5400000">
            <a:off x="7594737" y="3958115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B89CC9A3-1A87-EBE2-9A89-8E43C2953A83}"/>
              </a:ext>
            </a:extLst>
          </p:cNvPr>
          <p:cNvSpPr>
            <a:spLocks noChangeAspect="1"/>
          </p:cNvSpPr>
          <p:nvPr/>
        </p:nvSpPr>
        <p:spPr>
          <a:xfrm rot="5400000">
            <a:off x="7976955" y="424607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F7FBB47-45AF-B643-D63C-E98BBACC3A15}"/>
              </a:ext>
            </a:extLst>
          </p:cNvPr>
          <p:cNvSpPr>
            <a:spLocks noChangeAspect="1"/>
          </p:cNvSpPr>
          <p:nvPr/>
        </p:nvSpPr>
        <p:spPr>
          <a:xfrm rot="5400000">
            <a:off x="7987285" y="4498785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232A9F7-48BD-A21F-6839-6328333F7D72}"/>
              </a:ext>
            </a:extLst>
          </p:cNvPr>
          <p:cNvSpPr>
            <a:spLocks noChangeAspect="1"/>
          </p:cNvSpPr>
          <p:nvPr/>
        </p:nvSpPr>
        <p:spPr>
          <a:xfrm rot="5400000">
            <a:off x="8372810" y="477278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B12861-2C73-E0B7-6FDE-0ACEC817016D}"/>
              </a:ext>
            </a:extLst>
          </p:cNvPr>
          <p:cNvSpPr>
            <a:spLocks noChangeAspect="1"/>
          </p:cNvSpPr>
          <p:nvPr/>
        </p:nvSpPr>
        <p:spPr>
          <a:xfrm rot="5400000">
            <a:off x="8372809" y="5035921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8675" y="1745025"/>
            <a:ext cx="7500938" cy="4045609"/>
          </a:xfrm>
        </p:spPr>
        <p:txBody>
          <a:bodyPr numCol="1"/>
          <a:lstStyle/>
          <a:p>
            <a:pPr marL="0" indent="0">
              <a:spcBef>
                <a:spcPts val="1000"/>
              </a:spcBef>
              <a:buNone/>
            </a:pPr>
            <a:r>
              <a:rPr lang="en-GB" b="1" dirty="0"/>
              <a:t>Lessons Learnt:</a:t>
            </a:r>
          </a:p>
          <a:p>
            <a:pPr>
              <a:spcBef>
                <a:spcPts val="1000"/>
              </a:spcBef>
            </a:pPr>
            <a:r>
              <a:rPr lang="en-GB" dirty="0"/>
              <a:t>I have developed my understanding of MORL concepts.</a:t>
            </a:r>
          </a:p>
          <a:p>
            <a:pPr>
              <a:spcBef>
                <a:spcPts val="1000"/>
              </a:spcBef>
            </a:pPr>
            <a:r>
              <a:rPr lang="en-GB" dirty="0"/>
              <a:t>Improved my understanding of core ML theory and concepts.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b="1" dirty="0"/>
              <a:t>Key Takeaways:</a:t>
            </a:r>
          </a:p>
          <a:p>
            <a:pPr>
              <a:spcBef>
                <a:spcPts val="1000"/>
              </a:spcBef>
            </a:pPr>
            <a:r>
              <a:rPr lang="en-GB" dirty="0"/>
              <a:t>MORL research is diverse and highly fragmented.</a:t>
            </a:r>
          </a:p>
          <a:p>
            <a:pPr>
              <a:spcBef>
                <a:spcPts val="1000"/>
              </a:spcBef>
            </a:pPr>
            <a:r>
              <a:rPr lang="en-GB" dirty="0"/>
              <a:t>The area of Human Preference integration/application is understudied.</a:t>
            </a:r>
          </a:p>
          <a:p>
            <a:pPr>
              <a:spcBef>
                <a:spcPts val="1000"/>
              </a:spcBef>
            </a:pPr>
            <a:r>
              <a:rPr lang="en-GB" dirty="0"/>
              <a:t>Initial evaluation indicates Democratic Networks  are able to select collaborative actions.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Takeaways So Far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853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1697C6-66DE-542C-2D38-9A3BCE8A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AE71677-02AB-80A5-4115-1D13B32468D2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What’s left?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642680D-5B90-5C9F-4572-1BCDED2F8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745025"/>
            <a:ext cx="7500938" cy="4045609"/>
          </a:xfrm>
        </p:spPr>
        <p:txBody>
          <a:bodyPr numCol="1"/>
          <a:lstStyle/>
          <a:p>
            <a:pPr>
              <a:spcBef>
                <a:spcPts val="1000"/>
              </a:spcBef>
            </a:pPr>
            <a:r>
              <a:rPr lang="en-GB" dirty="0"/>
              <a:t>Implement other methods of Human Preference Integration for DWNs and Democratic DWNs.</a:t>
            </a:r>
          </a:p>
          <a:p>
            <a:pPr>
              <a:spcBef>
                <a:spcPts val="1000"/>
              </a:spcBef>
            </a:pPr>
            <a:r>
              <a:rPr lang="en-GB" dirty="0"/>
              <a:t>Train our models for our selected environments.</a:t>
            </a:r>
          </a:p>
          <a:p>
            <a:pPr>
              <a:spcBef>
                <a:spcPts val="1000"/>
              </a:spcBef>
            </a:pPr>
            <a:r>
              <a:rPr lang="en-GB" dirty="0"/>
              <a:t>Evaluate model performance across each Human Preference Integration approach.</a:t>
            </a:r>
          </a:p>
          <a:p>
            <a:pPr>
              <a:spcBef>
                <a:spcPts val="1000"/>
              </a:spcBef>
            </a:pPr>
            <a:r>
              <a:rPr lang="en-GB" dirty="0"/>
              <a:t>Compare Model performance across several sets of human preferences for each integration approach.</a:t>
            </a:r>
          </a:p>
          <a:p>
            <a:pPr>
              <a:spcBef>
                <a:spcPts val="1000"/>
              </a:spcBef>
            </a:pPr>
            <a:r>
              <a:rPr lang="en-GB" dirty="0"/>
              <a:t>Indicate areas of further research.</a:t>
            </a:r>
          </a:p>
          <a:p>
            <a:pPr>
              <a:spcBef>
                <a:spcPts val="1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00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D7C5-F7CF-9E70-D206-049CF263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D9808-ABA2-2A45-EB7C-12E8DBAB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23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8E2A1-CC74-C1EC-D2BB-4333A8D2004B}"/>
              </a:ext>
            </a:extLst>
          </p:cNvPr>
          <p:cNvSpPr txBox="1"/>
          <p:nvPr/>
        </p:nvSpPr>
        <p:spPr>
          <a:xfrm>
            <a:off x="828674" y="1642984"/>
            <a:ext cx="7500939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 J. C. H. Watkins and P. Dayan, “Q-learning,” Machine Learning, vol. 8, no. 3-4, pp. 279–292, 1992.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K. Van Moffaert, M. M. Drugan and A. Nowé, "Scalarized multi-objective reinforcement learning: Novel design techniques," 2013 IEEE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Symposium on Adaptive Dynamic Programming and Reinforcement Learning (ADPRL), Singapore, 2013, pp. 191-199, doi: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10.1109/ADPRL.2013.6615007.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 Humphrys, Mark. (2000). W-learning: Competition among selfish Q-learners.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 Jernej Hribar, Luke Hackett, and Ivana Dusparic. (2023). Deep W-Networks: Solving Multi-Objective Optimisation Problems with Deep              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Reinforcement Learning. 10.48550/arXiv.2211.04813. 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 Chunming Liu, Xin Xu, and Dewen Hu. 2014. Multiobjective reinforcement learning: A comprehensive overview. IEEE Transactions on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Systems, Man, and Cybernetics: Systems 45, 3 (2014), 385–398.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 Kristof Van Moffaert and Ann Nowé. “Multi-Objective Reinforcement Learning using Sets of Pareto Dominating Policies”. In: Journal of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Machine Learning Research 15.107 (2014), pp. 3663–3692. URL: http://jmlr.org/papers/v15/vanmoffaert14a.html.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 R.S. Sutton and A.G. Barto. Reinforcement Learning, second edition: An Introduction. Adaptive Computation and Machine Learning series.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MIT Press, 2018. ISBN: 9780262352703.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 Q. Zhang and H. Li, "MOEA/D: A Multiobjective Evolutionary Algorithm Based on Decomposition," in IEEE Transactions on Evolutionary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Computation, vol. 11, no. 6, pp. 712-731, Dec. 2007, doi: 10.1109/TEVC.2007.892759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Kristof Van Moffaert, Madalina M. Drugan, and Ann Nowé. “Hypervolume-Based Multi-Objective Reinforcement Learning”. In: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Evolutionary Multi-Criterion Optimization. Ed. by Robin C.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Purshouse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Berlin, Heidelberg: Springer Berlin Heidelberg, 2013,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pp. 352–366. ISBN: 978-3-642-37140-0.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Axel Abels, Diederik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Roijers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Tom Lenaerts, Ann Nowé, and Denis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Steckelmacher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Dynamic weights in multi-objective deep reinforcement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learning. In International Conference on Machine Learning, pp. 11–20. PMLR, 2019.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[11] K. Deb, A. Pratap, S. Agarwal and T.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Meyarivan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"A fast and elitist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multiobjective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genetic algorithm: NSGA-II," in IEEE Transactions on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Evolutionary Computation, vol. 6, no. 2, pp. 182-197, April 2002, doi: 10.1109/4235.996017.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[12]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Runzhe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Yang,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Xingyuan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Sun, and Karthik Narasimhan. A Generalized Algorithm for Multi-Objective Reinforcement Learning and Policy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Adaptation. 2019. arXiv:1908.08342 [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cs.LG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 URL: https://arxiv.org/abs/1908.08342.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[13]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Toygun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Basaklar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Suat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Gumussoy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Umit Y.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Ogras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PD-MORL: Preference-Driven Multi-Objective Reinforcement Learning Algorithm.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2023.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arXiv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2208.07914 [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cs.LG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 URL: https://arxiv.org/abs/2208.07914.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[14]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Mirzanejad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M, Ebrahimi M,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Vamplew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P, Veisi H. An online scalarization multi-objective reinforcement learning algorithm: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TOPSIS Q-learning. The Knowledge Engineering Review. 2022;37:e7. doi:10.1017/S0269888921000163</a:t>
            </a:r>
          </a:p>
          <a:p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1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131618"/>
            <a:ext cx="7500939" cy="647363"/>
          </a:xfrm>
        </p:spPr>
        <p:txBody>
          <a:bodyPr/>
          <a:lstStyle/>
          <a:p>
            <a:pPr algn="ctr"/>
            <a:r>
              <a:rPr lang="en-GB" sz="5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074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22A882-26FB-4D81-A78F-8BCE89A8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DBA-754C-8FD4-2C9C-4BFC3F84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2B330-5247-C375-86E3-0DE33E1E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26</a:t>
            </a:fld>
            <a:endParaRPr lang="en-IE" dirty="0"/>
          </a:p>
        </p:txBody>
      </p:sp>
      <p:sp>
        <p:nvSpPr>
          <p:cNvPr id="3082" name="Rounded Rectangle 3081">
            <a:extLst>
              <a:ext uri="{FF2B5EF4-FFF2-40B4-BE49-F238E27FC236}">
                <a16:creationId xmlns:a16="http://schemas.microsoft.com/office/drawing/2014/main" id="{F183AA2E-5AB1-28E1-F1C6-9559CA2EAECE}"/>
              </a:ext>
            </a:extLst>
          </p:cNvPr>
          <p:cNvSpPr/>
          <p:nvPr/>
        </p:nvSpPr>
        <p:spPr>
          <a:xfrm>
            <a:off x="828674" y="1850227"/>
            <a:ext cx="1323190" cy="2578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ENV</a:t>
            </a:r>
          </a:p>
        </p:txBody>
      </p:sp>
      <p:sp>
        <p:nvSpPr>
          <p:cNvPr id="3105" name="Text Placeholder 3">
            <a:extLst>
              <a:ext uri="{FF2B5EF4-FFF2-40B4-BE49-F238E27FC236}">
                <a16:creationId xmlns:a16="http://schemas.microsoft.com/office/drawing/2014/main" id="{249ABAEF-CCDD-19EC-5A4B-9892D1409C2D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Deep Q-Networks (DQN)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4AEEB-5E14-D463-AD0E-B761FF589503}"/>
              </a:ext>
            </a:extLst>
          </p:cNvPr>
          <p:cNvCxnSpPr>
            <a:cxnSpLocks/>
          </p:cNvCxnSpPr>
          <p:nvPr/>
        </p:nvCxnSpPr>
        <p:spPr>
          <a:xfrm>
            <a:off x="2151864" y="2351005"/>
            <a:ext cx="3338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F13F0-6620-DBE0-4AA3-E083A6B371D7}"/>
                  </a:ext>
                </a:extLst>
              </p:cNvPr>
              <p:cNvSpPr txBox="1"/>
              <p:nvPr/>
            </p:nvSpPr>
            <p:spPr>
              <a:xfrm>
                <a:off x="3514871" y="1935362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F13F0-6620-DBE0-4AA3-E083A6B3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871" y="1935362"/>
                <a:ext cx="339580" cy="369332"/>
              </a:xfrm>
              <a:prstGeom prst="rect">
                <a:avLst/>
              </a:prstGeom>
              <a:blipFill>
                <a:blip r:embed="rId2"/>
                <a:stretch>
                  <a:fillRect l="-10714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D281BD1-F4F5-D90B-80F8-6C5F033A05CC}"/>
              </a:ext>
            </a:extLst>
          </p:cNvPr>
          <p:cNvGrpSpPr/>
          <p:nvPr/>
        </p:nvGrpSpPr>
        <p:grpSpPr>
          <a:xfrm>
            <a:off x="5238974" y="1848351"/>
            <a:ext cx="3112154" cy="2580214"/>
            <a:chOff x="5228217" y="2117386"/>
            <a:chExt cx="3112154" cy="25802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0B259E2-5616-3C41-2EBB-4BB06E205F3F}"/>
                </a:ext>
              </a:extLst>
            </p:cNvPr>
            <p:cNvSpPr/>
            <p:nvPr/>
          </p:nvSpPr>
          <p:spPr>
            <a:xfrm>
              <a:off x="5228217" y="2117386"/>
              <a:ext cx="3112154" cy="258021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CB0CC6-1349-DCCE-85C9-00FCBD1FBB42}"/>
                </a:ext>
              </a:extLst>
            </p:cNvPr>
            <p:cNvSpPr/>
            <p:nvPr/>
          </p:nvSpPr>
          <p:spPr>
            <a:xfrm>
              <a:off x="5489888" y="2487658"/>
              <a:ext cx="2567296" cy="6658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D70831-F1C4-B58B-277D-E3562F9FCE4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589426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17B244-CE08-1FC7-A486-A2C3476D644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984360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9EFA1-D93E-C8C6-108E-A88E56A7F6E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36010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859486-D935-75A9-D74F-2A1B94B29C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59206" y="3085724"/>
              <a:ext cx="0" cy="420393"/>
            </a:xfrm>
            <a:prstGeom prst="straightConnector1">
              <a:avLst/>
            </a:prstGeom>
            <a:ln w="76200" cap="rnd"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3C9539-5C0F-0D87-6239-EB1249B5F824}"/>
                    </a:ext>
                  </a:extLst>
                </p:cNvPr>
                <p:cNvSpPr txBox="1"/>
                <p:nvPr/>
              </p:nvSpPr>
              <p:spPr>
                <a:xfrm flipH="1">
                  <a:off x="6382445" y="3447776"/>
                  <a:ext cx="64645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3C9539-5C0F-0D87-6239-EB1249B5F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82445" y="3447776"/>
                  <a:ext cx="646459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9615" t="-5556" r="-96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413822-E1D0-48C3-59A7-AD35E7D54A15}"/>
                    </a:ext>
                  </a:extLst>
                </p:cNvPr>
                <p:cNvSpPr txBox="1"/>
                <p:nvPr/>
              </p:nvSpPr>
              <p:spPr>
                <a:xfrm flipH="1">
                  <a:off x="7028904" y="3453812"/>
                  <a:ext cx="65062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413822-E1D0-48C3-59A7-AD35E7D54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28904" y="3453812"/>
                  <a:ext cx="65062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9615" r="-96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AB038B-E371-98BB-B9C4-F2A3E762CEEE}"/>
                    </a:ext>
                  </a:extLst>
                </p:cNvPr>
                <p:cNvSpPr txBox="1"/>
                <p:nvPr/>
              </p:nvSpPr>
              <p:spPr>
                <a:xfrm flipH="1">
                  <a:off x="7672359" y="3469044"/>
                  <a:ext cx="6624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AB038B-E371-98BB-B9C4-F2A3E762C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72359" y="3469044"/>
                  <a:ext cx="662489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407" t="-5882" r="-740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A71341-ABD6-3D61-8763-4692753CA283}"/>
              </a:ext>
            </a:extLst>
          </p:cNvPr>
          <p:cNvCxnSpPr>
            <a:cxnSpLocks/>
          </p:cNvCxnSpPr>
          <p:nvPr/>
        </p:nvCxnSpPr>
        <p:spPr>
          <a:xfrm flipH="1" flipV="1">
            <a:off x="2151864" y="3299343"/>
            <a:ext cx="4134045" cy="12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ED7532-F6AB-95F2-4BFF-80878E9C0E81}"/>
                  </a:ext>
                </a:extLst>
              </p:cNvPr>
              <p:cNvSpPr txBox="1"/>
              <p:nvPr/>
            </p:nvSpPr>
            <p:spPr>
              <a:xfrm>
                <a:off x="1562183" y="2791009"/>
                <a:ext cx="4577378" cy="503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ED7532-F6AB-95F2-4BFF-80878E9C0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3" y="2791009"/>
                <a:ext cx="4577378" cy="503408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A19E2C-2948-65D2-5A11-47066BA99B0A}"/>
              </a:ext>
            </a:extLst>
          </p:cNvPr>
          <p:cNvCxnSpPr>
            <a:cxnSpLocks/>
          </p:cNvCxnSpPr>
          <p:nvPr/>
        </p:nvCxnSpPr>
        <p:spPr>
          <a:xfrm>
            <a:off x="2151864" y="3771016"/>
            <a:ext cx="30655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E203B2-2ACA-892C-74F1-7CB426F2113A}"/>
                  </a:ext>
                </a:extLst>
              </p:cNvPr>
              <p:cNvSpPr txBox="1"/>
              <p:nvPr/>
            </p:nvSpPr>
            <p:spPr>
              <a:xfrm>
                <a:off x="3511292" y="3348554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E203B2-2ACA-892C-74F1-7CB426F21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292" y="3348554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10714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4BD2F1-D73C-5858-5E32-13D04E448E2F}"/>
              </a:ext>
            </a:extLst>
          </p:cNvPr>
          <p:cNvCxnSpPr>
            <a:cxnSpLocks/>
          </p:cNvCxnSpPr>
          <p:nvPr/>
        </p:nvCxnSpPr>
        <p:spPr>
          <a:xfrm>
            <a:off x="2157623" y="4216430"/>
            <a:ext cx="41282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199E3B-092B-7DCB-4F84-A0D2502EBBDF}"/>
                  </a:ext>
                </a:extLst>
              </p:cNvPr>
              <p:cNvSpPr txBox="1"/>
              <p:nvPr/>
            </p:nvSpPr>
            <p:spPr>
              <a:xfrm>
                <a:off x="3517051" y="3793968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199E3B-092B-7DCB-4F84-A0D2502E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051" y="3793968"/>
                <a:ext cx="316497" cy="369332"/>
              </a:xfrm>
              <a:prstGeom prst="rect">
                <a:avLst/>
              </a:prstGeom>
              <a:blipFill>
                <a:blip r:embed="rId8"/>
                <a:stretch>
                  <a:fillRect l="-7692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9ADCFF-C154-2C7A-3A16-DC4DAC2AAB73}"/>
                  </a:ext>
                </a:extLst>
              </p:cNvPr>
              <p:cNvSpPr txBox="1"/>
              <p:nvPr/>
            </p:nvSpPr>
            <p:spPr>
              <a:xfrm>
                <a:off x="6453570" y="4068611"/>
                <a:ext cx="1790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9ADCFF-C154-2C7A-3A16-DC4DAC2A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570" y="4068611"/>
                <a:ext cx="1790875" cy="276999"/>
              </a:xfrm>
              <a:prstGeom prst="rect">
                <a:avLst/>
              </a:prstGeom>
              <a:blipFill>
                <a:blip r:embed="rId9"/>
                <a:stretch>
                  <a:fillRect l="-2128" t="-4348" r="-496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9961A0-DEFD-D3B3-FAC7-84719334A525}"/>
              </a:ext>
            </a:extLst>
          </p:cNvPr>
          <p:cNvCxnSpPr>
            <a:cxnSpLocks/>
            <a:stCxn id="38" idx="0"/>
            <a:endCxn id="15" idx="2"/>
          </p:cNvCxnSpPr>
          <p:nvPr/>
        </p:nvCxnSpPr>
        <p:spPr>
          <a:xfrm flipV="1">
            <a:off x="7349008" y="3400221"/>
            <a:ext cx="15966" cy="668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26B61D-CEC0-024C-E3CE-A4C889469264}"/>
                  </a:ext>
                </a:extLst>
              </p:cNvPr>
              <p:cNvSpPr txBox="1"/>
              <p:nvPr/>
            </p:nvSpPr>
            <p:spPr>
              <a:xfrm>
                <a:off x="510625" y="4966348"/>
                <a:ext cx="8345040" cy="489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Low>
                                <m:limLow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26B61D-CEC0-024C-E3CE-A4C88946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5" y="4966348"/>
                <a:ext cx="8345040" cy="489621"/>
              </a:xfrm>
              <a:prstGeom prst="rect">
                <a:avLst/>
              </a:prstGeom>
              <a:blipFill>
                <a:blip r:embed="rId10"/>
                <a:stretch>
                  <a:fillRect l="-456" t="-5128" r="-4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E927BC6C-0548-D9AD-4596-603EBD007B1A}"/>
              </a:ext>
            </a:extLst>
          </p:cNvPr>
          <p:cNvSpPr/>
          <p:nvPr/>
        </p:nvSpPr>
        <p:spPr>
          <a:xfrm>
            <a:off x="502021" y="4966348"/>
            <a:ext cx="1255059" cy="394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9712E7-1418-8A6C-A97E-65DBD216E77F}"/>
              </a:ext>
            </a:extLst>
          </p:cNvPr>
          <p:cNvSpPr/>
          <p:nvPr/>
        </p:nvSpPr>
        <p:spPr>
          <a:xfrm>
            <a:off x="2071180" y="4976778"/>
            <a:ext cx="1255059" cy="394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23AF30-FBE9-C4F9-01F1-8116A72A4925}"/>
              </a:ext>
            </a:extLst>
          </p:cNvPr>
          <p:cNvSpPr/>
          <p:nvPr/>
        </p:nvSpPr>
        <p:spPr>
          <a:xfrm>
            <a:off x="3639671" y="4975312"/>
            <a:ext cx="259975" cy="3945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696364-AFAF-89A1-253E-47A9D877BE79}"/>
              </a:ext>
            </a:extLst>
          </p:cNvPr>
          <p:cNvSpPr/>
          <p:nvPr/>
        </p:nvSpPr>
        <p:spPr>
          <a:xfrm>
            <a:off x="4006573" y="4975311"/>
            <a:ext cx="341308" cy="3945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FC99605-F38F-8336-076A-42FEE6982B48}"/>
              </a:ext>
            </a:extLst>
          </p:cNvPr>
          <p:cNvSpPr/>
          <p:nvPr/>
        </p:nvSpPr>
        <p:spPr>
          <a:xfrm>
            <a:off x="4652681" y="4975311"/>
            <a:ext cx="278233" cy="3945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5D5195-E0C3-B8C4-3244-16EA9B0FAD59}"/>
              </a:ext>
            </a:extLst>
          </p:cNvPr>
          <p:cNvSpPr/>
          <p:nvPr/>
        </p:nvSpPr>
        <p:spPr>
          <a:xfrm>
            <a:off x="4974425" y="4975311"/>
            <a:ext cx="2206304" cy="39454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588A8F-04AB-942E-0957-ADE9CF33CBD6}"/>
              </a:ext>
            </a:extLst>
          </p:cNvPr>
          <p:cNvSpPr/>
          <p:nvPr/>
        </p:nvSpPr>
        <p:spPr>
          <a:xfrm>
            <a:off x="7493508" y="4975311"/>
            <a:ext cx="1184331" cy="3945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6D87B8-62A8-4B39-A037-B04ED77D87B3}"/>
              </a:ext>
            </a:extLst>
          </p:cNvPr>
          <p:cNvSpPr txBox="1"/>
          <p:nvPr/>
        </p:nvSpPr>
        <p:spPr>
          <a:xfrm>
            <a:off x="502021" y="5395395"/>
            <a:ext cx="1255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Q-Value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1136BD-6380-B5CA-C8FC-D398694063D5}"/>
              </a:ext>
            </a:extLst>
          </p:cNvPr>
          <p:cNvSpPr txBox="1"/>
          <p:nvPr/>
        </p:nvSpPr>
        <p:spPr>
          <a:xfrm>
            <a:off x="2071179" y="5391855"/>
            <a:ext cx="1255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Q-Value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73E2FE-644A-2133-B1A5-9D9D94CBAD48}"/>
              </a:ext>
            </a:extLst>
          </p:cNvPr>
          <p:cNvSpPr txBox="1"/>
          <p:nvPr/>
        </p:nvSpPr>
        <p:spPr>
          <a:xfrm>
            <a:off x="2960594" y="4621162"/>
            <a:ext cx="13581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16CE0A7-B79F-2E3D-6926-800256071F48}"/>
                  </a:ext>
                </a:extLst>
              </p:cNvPr>
              <p:cNvSpPr txBox="1"/>
              <p:nvPr/>
            </p:nvSpPr>
            <p:spPr>
              <a:xfrm>
                <a:off x="3315494" y="5391967"/>
                <a:ext cx="172346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/>
                  <a:t>Reward</a:t>
                </a:r>
              </a:p>
              <a:p>
                <a:pPr algn="ctr"/>
                <a:r>
                  <a:rPr lang="en-US" sz="1200" i="1" dirty="0"/>
                  <a:t>For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i="1" dirty="0"/>
              </a:p>
              <a:p>
                <a:pPr algn="ctr"/>
                <a:r>
                  <a:rPr lang="en-US" sz="1200" i="1" dirty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i="1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16CE0A7-B79F-2E3D-6926-80025607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94" y="5391967"/>
                <a:ext cx="1723465" cy="692497"/>
              </a:xfrm>
              <a:prstGeom prst="rect">
                <a:avLst/>
              </a:prstGeom>
              <a:blipFill>
                <a:blip r:embed="rId11"/>
                <a:stretch>
                  <a:fillRect t="-1786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8ABA53E0-D745-4A43-0305-E2398DBEB810}"/>
              </a:ext>
            </a:extLst>
          </p:cNvPr>
          <p:cNvSpPr txBox="1"/>
          <p:nvPr/>
        </p:nvSpPr>
        <p:spPr>
          <a:xfrm>
            <a:off x="4088213" y="4632419"/>
            <a:ext cx="1669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Discount Factor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22525A-CFCC-F206-0836-D7E08A033484}"/>
              </a:ext>
            </a:extLst>
          </p:cNvPr>
          <p:cNvSpPr txBox="1"/>
          <p:nvPr/>
        </p:nvSpPr>
        <p:spPr>
          <a:xfrm>
            <a:off x="5054124" y="5384249"/>
            <a:ext cx="2055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Maximum Q-Value in Next State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DF3582-47D1-175B-6B4D-9FEA9A3D1FBF}"/>
              </a:ext>
            </a:extLst>
          </p:cNvPr>
          <p:cNvSpPr txBox="1"/>
          <p:nvPr/>
        </p:nvSpPr>
        <p:spPr>
          <a:xfrm>
            <a:off x="7057896" y="5384249"/>
            <a:ext cx="20555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Q-Value</a:t>
            </a:r>
          </a:p>
        </p:txBody>
      </p:sp>
    </p:spTree>
    <p:extLst>
      <p:ext uri="{BB962C8B-B14F-4D97-AF65-F5344CB8AC3E}">
        <p14:creationId xmlns:p14="http://schemas.microsoft.com/office/powerpoint/2010/main" val="68177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571DF3-9ADB-D3CA-1831-A644DBAF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330-2666-C2BC-3F2F-FA237031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3C83C-E2B8-A853-990C-C12C9824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27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ECB7AB37-CD41-685D-4D95-E8BB4D1D6589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RL vs MORL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C5812DF-5486-A0DC-9409-32FC4F2C0D7D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8791D5-37E7-9BAD-41D1-5307FFF61832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D72FE22-1C5B-4236-B8D3-A61FE1D323DF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A1E1ED-4989-0CAD-CE0E-502D897DC080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F4671-92F7-DF29-EEE1-594A8236323E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7B409A-7204-5A63-794C-31C2CA1C7656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0CADE7-6D7A-F745-25D0-9B8A154C5B2C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0CADE7-6D7A-F745-25D0-9B8A154C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C02DC68F-1F46-22EC-1266-3B629A26C62F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62975F-A7AD-9161-F886-F4E8C9715C1B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B355F5-35FB-DD2D-A626-A4D00EE942C6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E84DD89-5F46-2F4A-6068-D0F0573A9224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3526F5-F282-5D9F-BBC5-F5787168954E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3526F5-F282-5D9F-BBC5-F5787168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E22D82-BB40-CB24-A8F6-35C833D3714C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E22D82-BB40-CB24-A8F6-35C833D3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67EB04-37C8-B244-301B-04C9CEEACA39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67EB04-37C8-B244-301B-04C9CEEA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5FDAB78-7841-7B7F-054F-28EAE2000125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95B5F7E-D9C5-1655-6882-97665FBF8F6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E0A401B-1C06-4E72-A0D1-0CE0BB1DFE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D5D6476-5FA5-5BF5-7FEC-C5454F95F555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20C17EA-3D0B-715D-3BAD-4093FB3DC29D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20C17EA-3D0B-715D-3BAD-4093FB3DC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88E0208-38DD-7351-0832-15D03EA8BB1B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88E0208-38DD-7351-0832-15D03EA8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7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A6399D-F74D-773C-4D6F-CA14E11E718D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6FA5E4C-CFA9-08AC-AAFF-8C12865F0D6D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3A5D623-ADC6-230C-E3F8-FDA6F05B4FC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B09A601-BDFF-832F-D6D2-21FF7A0D8107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DC12CA-4715-51E1-847F-5626A57F6A11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DC12CA-4715-51E1-847F-5626A57F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FF3DAE9-C310-4F73-B97D-C8781370FF83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FF3DAE9-C310-4F73-B97D-C8781370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9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7E6656-9DB5-B957-495A-216803D38747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3D453DB-54D8-567B-95D0-F14238BAF61F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4CEB468-1530-6250-9BE1-FFFDAA0CE278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AE159FA-C277-2728-A7CF-E7D3BC5673C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6DF4EC2-0521-C73B-5E1B-F28B9B8E45F9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6DF4EC2-0521-C73B-5E1B-F28B9B8E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2D42297-8E2C-57DB-C0F6-EA6B43634131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2D42297-8E2C-57DB-C0F6-EA6B43634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1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759ECC-2E67-CE77-76F9-B6F695747CC6}"/>
              </a:ext>
            </a:extLst>
          </p:cNvPr>
          <p:cNvSpPr/>
          <p:nvPr/>
        </p:nvSpPr>
        <p:spPr>
          <a:xfrm>
            <a:off x="5498230" y="4425494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11A55B-8244-3223-5AA6-DF30816ED898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071E9E-CEFA-0039-4F62-564786E0884A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630B00D-7428-4FBC-E810-970798505F1E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630B00D-7428-4FBC-E810-97079850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A589EA5-0586-4C32-C886-7AD027F93EBE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B5ACF0-26C2-0278-F3BC-B606A0203EAC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B5ACF0-26C2-0278-F3BC-B606A020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0152838-0A24-3642-E5B0-33C3E7B46698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6AB0E7B-CC3B-8033-C8EF-AC25B5998022}"/>
              </a:ext>
            </a:extLst>
          </p:cNvPr>
          <p:cNvCxnSpPr>
            <a:cxnSpLocks/>
          </p:cNvCxnSpPr>
          <p:nvPr/>
        </p:nvCxnSpPr>
        <p:spPr>
          <a:xfrm>
            <a:off x="5186256" y="5204288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0B2FCA5-3C4A-D90B-D80B-7A34D579AA26}"/>
                  </a:ext>
                </a:extLst>
              </p:cNvPr>
              <p:cNvSpPr txBox="1"/>
              <p:nvPr/>
            </p:nvSpPr>
            <p:spPr>
              <a:xfrm>
                <a:off x="4991297" y="5056942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0B2FCA5-3C4A-D90B-D80B-7A34D579A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056942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F51671-7B41-E2F7-1A14-D54F6263625D}"/>
                  </a:ext>
                </a:extLst>
              </p:cNvPr>
              <p:cNvSpPr/>
              <p:nvPr/>
            </p:nvSpPr>
            <p:spPr>
              <a:xfrm>
                <a:off x="5626392" y="4704297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F51671-7B41-E2F7-1A14-D54F6263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704297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3C750E5-3543-094C-0C2B-E5E7E5164E8B}"/>
                  </a:ext>
                </a:extLst>
              </p:cNvPr>
              <p:cNvSpPr/>
              <p:nvPr/>
            </p:nvSpPr>
            <p:spPr>
              <a:xfrm>
                <a:off x="5626392" y="5009314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3C750E5-3543-094C-0C2B-E5E7E516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009314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CA6A0F2-116D-4E66-AA7A-630D129C6CA0}"/>
              </a:ext>
            </a:extLst>
          </p:cNvPr>
          <p:cNvCxnSpPr>
            <a:cxnSpLocks/>
          </p:cNvCxnSpPr>
          <p:nvPr/>
        </p:nvCxnSpPr>
        <p:spPr>
          <a:xfrm>
            <a:off x="6041571" y="5316442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C961E9-D9CE-6096-3067-1E036F8EA48D}"/>
                  </a:ext>
                </a:extLst>
              </p:cNvPr>
              <p:cNvSpPr/>
              <p:nvPr/>
            </p:nvSpPr>
            <p:spPr>
              <a:xfrm>
                <a:off x="5635015" y="5579531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C961E9-D9CE-6096-3067-1E036F8EA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579531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715AA8E6-7969-AD83-B6B4-3294470923E1}"/>
              </a:ext>
            </a:extLst>
          </p:cNvPr>
          <p:cNvSpPr/>
          <p:nvPr/>
        </p:nvSpPr>
        <p:spPr>
          <a:xfrm>
            <a:off x="6912987" y="4704297"/>
            <a:ext cx="720314" cy="11188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Selector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9BA721C-7BF2-2F76-7A46-A6F00A9E1726}"/>
              </a:ext>
            </a:extLst>
          </p:cNvPr>
          <p:cNvCxnSpPr>
            <a:cxnSpLocks/>
          </p:cNvCxnSpPr>
          <p:nvPr/>
        </p:nvCxnSpPr>
        <p:spPr>
          <a:xfrm>
            <a:off x="6439503" y="4811777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0D80C9-433C-BC89-BB91-A3827887A8CF}"/>
              </a:ext>
            </a:extLst>
          </p:cNvPr>
          <p:cNvCxnSpPr>
            <a:cxnSpLocks/>
          </p:cNvCxnSpPr>
          <p:nvPr/>
        </p:nvCxnSpPr>
        <p:spPr>
          <a:xfrm>
            <a:off x="6439503" y="5134530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5B29040-673F-953E-34FF-348277A71278}"/>
              </a:ext>
            </a:extLst>
          </p:cNvPr>
          <p:cNvCxnSpPr>
            <a:cxnSpLocks/>
          </p:cNvCxnSpPr>
          <p:nvPr/>
        </p:nvCxnSpPr>
        <p:spPr>
          <a:xfrm>
            <a:off x="6448126" y="5701797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8A4AAD9-13C8-8A28-07A8-7B84F9E73A5F}"/>
                  </a:ext>
                </a:extLst>
              </p:cNvPr>
              <p:cNvSpPr txBox="1"/>
              <p:nvPr/>
            </p:nvSpPr>
            <p:spPr>
              <a:xfrm>
                <a:off x="6576998" y="4767060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8A4AAD9-13C8-8A28-07A8-7B84F9E73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767060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D0B795-1F93-4DFB-1D40-D6D4A3B11083}"/>
                  </a:ext>
                </a:extLst>
              </p:cNvPr>
              <p:cNvSpPr txBox="1"/>
              <p:nvPr/>
            </p:nvSpPr>
            <p:spPr>
              <a:xfrm>
                <a:off x="6584913" y="5119526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D0B795-1F93-4DFB-1D40-D6D4A3B1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119526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E4C078B-26B6-922A-97F0-BE80F129EF77}"/>
                  </a:ext>
                </a:extLst>
              </p:cNvPr>
              <p:cNvSpPr txBox="1"/>
              <p:nvPr/>
            </p:nvSpPr>
            <p:spPr>
              <a:xfrm>
                <a:off x="6569581" y="5654986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E4C078B-26B6-922A-97F0-BE80F129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654986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458CF92-B091-F03F-EAED-5A603880AA92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7638493" y="5188433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95E0709-0515-5502-0B60-6FB41A49EBE9}"/>
                  </a:ext>
                </a:extLst>
              </p:cNvPr>
              <p:cNvSpPr txBox="1"/>
              <p:nvPr/>
            </p:nvSpPr>
            <p:spPr>
              <a:xfrm>
                <a:off x="8093901" y="5051387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95E0709-0515-5502-0B60-6FB41A49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051387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A4BD4-9C7D-ED9F-4616-64E091D48E0F}"/>
              </a:ext>
            </a:extLst>
          </p:cNvPr>
          <p:cNvSpPr/>
          <p:nvPr/>
        </p:nvSpPr>
        <p:spPr>
          <a:xfrm>
            <a:off x="4882122" y="4029271"/>
            <a:ext cx="3607504" cy="21044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28</a:t>
            </a:fld>
            <a:endParaRPr lang="en-IE"/>
          </a:p>
        </p:txBody>
      </p:sp>
      <p:pic>
        <p:nvPicPr>
          <p:cNvPr id="3074" name="Picture 2" descr="The official home of Super Mario™ – History">
            <a:extLst>
              <a:ext uri="{FF2B5EF4-FFF2-40B4-BE49-F238E27FC236}">
                <a16:creationId xmlns:a16="http://schemas.microsoft.com/office/drawing/2014/main" id="{413FE7CF-E6E6-5D50-9FF1-1423B5FFB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4040" r="21275" b="1425"/>
          <a:stretch/>
        </p:blipFill>
        <p:spPr bwMode="auto">
          <a:xfrm>
            <a:off x="4979832" y="2038654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8047A186-6701-D51D-7535-5395F79C7980}"/>
              </a:ext>
            </a:extLst>
          </p:cNvPr>
          <p:cNvSpPr txBox="1">
            <a:spLocks/>
          </p:cNvSpPr>
          <p:nvPr/>
        </p:nvSpPr>
        <p:spPr>
          <a:xfrm>
            <a:off x="691291" y="2523026"/>
            <a:ext cx="3953400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Reinforcement Learning (RL)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6482B29-5C84-F615-E789-A9766CF31235}"/>
              </a:ext>
            </a:extLst>
          </p:cNvPr>
          <p:cNvGrpSpPr/>
          <p:nvPr/>
        </p:nvGrpSpPr>
        <p:grpSpPr>
          <a:xfrm>
            <a:off x="658829" y="2954382"/>
            <a:ext cx="4027403" cy="1887509"/>
            <a:chOff x="452221" y="3105978"/>
            <a:chExt cx="4935577" cy="214043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BAE75EB-1542-B48E-1D02-83C732F4C903}"/>
                </a:ext>
              </a:extLst>
            </p:cNvPr>
            <p:cNvSpPr/>
            <p:nvPr/>
          </p:nvSpPr>
          <p:spPr>
            <a:xfrm>
              <a:off x="2325756" y="3105978"/>
              <a:ext cx="1490870" cy="541683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34EE33-33F3-D62F-03E6-1C29D2892D94}"/>
                </a:ext>
              </a:extLst>
            </p:cNvPr>
            <p:cNvSpPr/>
            <p:nvPr/>
          </p:nvSpPr>
          <p:spPr>
            <a:xfrm>
              <a:off x="2171698" y="4600366"/>
              <a:ext cx="1838741" cy="646044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35F69AD-24C5-76BA-4FDD-09934DB99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6236" y="4747163"/>
              <a:ext cx="405462" cy="494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40EB9E-C4D8-3772-77B1-16FBE4E1F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734" y="5114009"/>
              <a:ext cx="561479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1CD36BB-6595-D627-F0DB-1091DC1F1B12}"/>
                </a:ext>
              </a:extLst>
            </p:cNvPr>
            <p:cNvCxnSpPr/>
            <p:nvPr/>
          </p:nvCxnSpPr>
          <p:spPr>
            <a:xfrm flipH="1">
              <a:off x="1071677" y="3256037"/>
              <a:ext cx="0" cy="1872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288DDE-E432-13FD-31AC-8B3377A85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73" y="3241208"/>
              <a:ext cx="1260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D5BB5A-A248-AF8C-4E0A-D25B307978CA}"/>
                </a:ext>
              </a:extLst>
            </p:cNvPr>
            <p:cNvCxnSpPr/>
            <p:nvPr/>
          </p:nvCxnSpPr>
          <p:spPr>
            <a:xfrm flipH="1">
              <a:off x="1314099" y="3461042"/>
              <a:ext cx="0" cy="1296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D68950-B294-7033-7388-96E2D64D7DDF}"/>
                </a:ext>
              </a:extLst>
            </p:cNvPr>
            <p:cNvCxnSpPr/>
            <p:nvPr/>
          </p:nvCxnSpPr>
          <p:spPr>
            <a:xfrm flipH="1">
              <a:off x="1308802" y="3467355"/>
              <a:ext cx="1008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408D49-0D41-4C4E-E0F4-B02636E3B262}"/>
                </a:ext>
              </a:extLst>
            </p:cNvPr>
            <p:cNvGrpSpPr/>
            <p:nvPr/>
          </p:nvGrpSpPr>
          <p:grpSpPr>
            <a:xfrm flipH="1" flipV="1">
              <a:off x="3816294" y="3347640"/>
              <a:ext cx="916465" cy="1576207"/>
              <a:chOff x="4161639" y="3633971"/>
              <a:chExt cx="234572" cy="1296804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D71E659-8879-C7A6-2A5E-775F0B7F67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AA195E1-4342-915F-3A87-2DD74FEE0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975162-9479-EC4F-C000-EBDA6D68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31E87A-544B-B694-4052-510E06258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236" y="5109066"/>
              <a:ext cx="405462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CC2BF0D-C73E-A04F-DB30-78D3407EA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213" y="4747163"/>
              <a:ext cx="324000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DE94A0F-9FE9-77EC-4362-DF2D9AD8D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002" y="4635386"/>
              <a:ext cx="0" cy="576000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78685D7-7EFB-141D-FCE5-AC7797128D7E}"/>
                    </a:ext>
                  </a:extLst>
                </p:cNvPr>
                <p:cNvSpPr txBox="1"/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78685D7-7EFB-141D-FCE5-AC779712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044E4BB-27FD-D6C3-E3C6-41AC5ACD2C91}"/>
                    </a:ext>
                  </a:extLst>
                </p:cNvPr>
                <p:cNvSpPr txBox="1"/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044E4BB-27FD-D6C3-E3C6-41AC5ACD2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blipFill>
                  <a:blip r:embed="rId4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ADA284B-F729-48C0-61A5-731189EA8AD9}"/>
                    </a:ext>
                  </a:extLst>
                </p:cNvPr>
                <p:cNvSpPr txBox="1"/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ADA284B-F729-48C0-61A5-731189EA8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blipFill>
                  <a:blip r:embed="rId5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36898C-C119-F44A-5B31-4D468E443AA9}"/>
                    </a:ext>
                  </a:extLst>
                </p:cNvPr>
                <p:cNvSpPr txBox="1"/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36898C-C119-F44A-5B31-4D468E44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3888191-BD39-F605-698A-3E0CD8A10D0B}"/>
                    </a:ext>
                  </a:extLst>
                </p:cNvPr>
                <p:cNvSpPr txBox="1"/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3888191-BD39-F605-698A-3E0CD8A10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1" name="Picture 9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23BBFC9-3094-8D83-4F74-4AFEF8463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24" y="204149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 descr="A train track with a flag&#10;&#10;AI-generated content may be incorrect.">
            <a:extLst>
              <a:ext uri="{FF2B5EF4-FFF2-40B4-BE49-F238E27FC236}">
                <a16:creationId xmlns:a16="http://schemas.microsoft.com/office/drawing/2014/main" id="{3E65BEC1-A245-8E49-B313-E90BF8BA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3879134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 descr="A screenshot of a game&#10;&#10;AI-generated content may be incorrect.">
            <a:extLst>
              <a:ext uri="{FF2B5EF4-FFF2-40B4-BE49-F238E27FC236}">
                <a16:creationId xmlns:a16="http://schemas.microsoft.com/office/drawing/2014/main" id="{51FAF3CC-6A17-9CAE-0973-73478B326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95" y="3879134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F6D8ADC3-3565-259E-07A0-3D46E5B6DD5A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What is RL?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CC96C5-3C9F-15F2-2CFB-59196142AE86}"/>
              </a:ext>
            </a:extLst>
          </p:cNvPr>
          <p:cNvSpPr txBox="1"/>
          <p:nvPr/>
        </p:nvSpPr>
        <p:spPr>
          <a:xfrm>
            <a:off x="1782460" y="3445646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= Maximize Reward</a:t>
            </a:r>
          </a:p>
        </p:txBody>
      </p:sp>
    </p:spTree>
    <p:extLst>
      <p:ext uri="{BB962C8B-B14F-4D97-AF65-F5344CB8AC3E}">
        <p14:creationId xmlns:p14="http://schemas.microsoft.com/office/powerpoint/2010/main" val="134129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42A66A-1892-0F64-2618-02E9BB75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866-CE3D-256C-73F7-49951269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F3645-6F02-99E1-0522-602DD45B5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 Approaches (Scaled)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67DA5-551A-FE98-03A6-DE5158C8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29</a:t>
            </a:fld>
            <a:endParaRPr lang="en-IE" dirty="0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518610F3-10FE-C2C0-9C68-5AD148ABD2B4}"/>
              </a:ext>
            </a:extLst>
          </p:cNvPr>
          <p:cNvCxnSpPr>
            <a:cxnSpLocks/>
          </p:cNvCxnSpPr>
          <p:nvPr/>
        </p:nvCxnSpPr>
        <p:spPr>
          <a:xfrm>
            <a:off x="4563374" y="1440612"/>
            <a:ext cx="0" cy="4515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E53D15C-D6A4-09B9-51A9-E1BE1AC7CF86}"/>
              </a:ext>
            </a:extLst>
          </p:cNvPr>
          <p:cNvGrpSpPr/>
          <p:nvPr/>
        </p:nvGrpSpPr>
        <p:grpSpPr>
          <a:xfrm>
            <a:off x="487311" y="1535911"/>
            <a:ext cx="8306238" cy="4328765"/>
            <a:chOff x="504089" y="1653934"/>
            <a:chExt cx="8306238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C5E81BF-CA74-5F20-FC1D-F01C2BC3BAE6}"/>
                </a:ext>
              </a:extLst>
            </p:cNvPr>
            <p:cNvSpPr/>
            <p:nvPr/>
          </p:nvSpPr>
          <p:spPr>
            <a:xfrm>
              <a:off x="548071" y="1653934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Scaled Democratic DWN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328320-6A9F-EB29-2498-C6568DDF9857}"/>
                    </a:ext>
                  </a:extLst>
                </p:cNvPr>
                <p:cNvSpPr/>
                <p:nvPr/>
              </p:nvSpPr>
              <p:spPr>
                <a:xfrm>
                  <a:off x="697109" y="1916770"/>
                  <a:ext cx="1780799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328320-6A9F-EB29-2498-C6568DDF9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09" y="1916770"/>
                  <a:ext cx="1780799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310066-93A4-6CE4-299C-0B4779AACEB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977" y="3327734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AA9A67E-A862-9E39-B0EC-D1E46774A3E0}"/>
                    </a:ext>
                  </a:extLst>
                </p:cNvPr>
                <p:cNvSpPr/>
                <p:nvPr/>
              </p:nvSpPr>
              <p:spPr>
                <a:xfrm>
                  <a:off x="697110" y="3585035"/>
                  <a:ext cx="1780623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AA9A67E-A862-9E39-B0EC-D1E46774A3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10" y="3585035"/>
                  <a:ext cx="1780623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71895E-DBB6-E90E-D428-5768D1B21D7F}"/>
                </a:ext>
              </a:extLst>
            </p:cNvPr>
            <p:cNvSpPr/>
            <p:nvPr/>
          </p:nvSpPr>
          <p:spPr>
            <a:xfrm>
              <a:off x="2830713" y="1938503"/>
              <a:ext cx="1390384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1E33F3F4-CE5F-4E16-791A-1F0313E3FF65}"/>
                </a:ext>
              </a:extLst>
            </p:cNvPr>
            <p:cNvSpPr/>
            <p:nvPr/>
          </p:nvSpPr>
          <p:spPr>
            <a:xfrm>
              <a:off x="1502029" y="5340787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483B3B21-E1AB-34D7-9571-823947F96901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816691" y="2577050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CC01B0D5-5FF0-6F23-8529-39F0685D159A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816691" y="3134416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247A9023-D29B-007B-1E84-AE561020A1E3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802589" y="4308695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ACD9D5F0-F940-9998-9E75-0CE2A7B84F9B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802589" y="4797201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F26D467-7532-916B-1299-C3BBA5EAA5BD}"/>
                </a:ext>
              </a:extLst>
            </p:cNvPr>
            <p:cNvSpPr/>
            <p:nvPr/>
          </p:nvSpPr>
          <p:spPr>
            <a:xfrm>
              <a:off x="823248" y="2529252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EFF2AD37-7FF0-543E-C9BC-1597C31BC47F}"/>
                </a:ext>
              </a:extLst>
            </p:cNvPr>
            <p:cNvSpPr/>
            <p:nvPr/>
          </p:nvSpPr>
          <p:spPr>
            <a:xfrm>
              <a:off x="1502026" y="5422270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7A2B5FD-AFE4-ECD0-DD2C-647E82B3A969}"/>
                </a:ext>
              </a:extLst>
            </p:cNvPr>
            <p:cNvSpPr/>
            <p:nvPr/>
          </p:nvSpPr>
          <p:spPr>
            <a:xfrm>
              <a:off x="1502026" y="5797315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A751BD85-D088-F719-D1AC-B2286F33FA8C}"/>
                </a:ext>
              </a:extLst>
            </p:cNvPr>
            <p:cNvSpPr/>
            <p:nvPr/>
          </p:nvSpPr>
          <p:spPr>
            <a:xfrm>
              <a:off x="816691" y="220893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FE761F5D-B6A4-9832-E8B6-F9089833CA78}"/>
                </a:ext>
              </a:extLst>
            </p:cNvPr>
            <p:cNvSpPr/>
            <p:nvPr/>
          </p:nvSpPr>
          <p:spPr>
            <a:xfrm>
              <a:off x="816691" y="252925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5FE43630-9FD7-BA0B-D5F9-688317916403}"/>
                </a:ext>
              </a:extLst>
            </p:cNvPr>
            <p:cNvSpPr/>
            <p:nvPr/>
          </p:nvSpPr>
          <p:spPr>
            <a:xfrm>
              <a:off x="816691" y="276629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9951345A-1CB1-4E5F-4FE9-4534BFFB49C8}"/>
                </a:ext>
              </a:extLst>
            </p:cNvPr>
            <p:cNvSpPr/>
            <p:nvPr/>
          </p:nvSpPr>
          <p:spPr>
            <a:xfrm>
              <a:off x="816691" y="30866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B1D5A22-1884-D5E7-1085-8F3013287207}"/>
                </a:ext>
              </a:extLst>
            </p:cNvPr>
            <p:cNvSpPr/>
            <p:nvPr/>
          </p:nvSpPr>
          <p:spPr>
            <a:xfrm>
              <a:off x="802588" y="3839476"/>
              <a:ext cx="539773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7E580D49-87C6-1A9C-E9F8-2016616C41AA}"/>
                </a:ext>
              </a:extLst>
            </p:cNvPr>
            <p:cNvSpPr/>
            <p:nvPr/>
          </p:nvSpPr>
          <p:spPr>
            <a:xfrm>
              <a:off x="802588" y="38717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6B3C3230-DCAD-CD36-786A-CCFF292D446C}"/>
                </a:ext>
              </a:extLst>
            </p:cNvPr>
            <p:cNvSpPr/>
            <p:nvPr/>
          </p:nvSpPr>
          <p:spPr>
            <a:xfrm>
              <a:off x="802588" y="4260896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CCA2F90-0976-0016-D2CD-CE06666334F0}"/>
                </a:ext>
              </a:extLst>
            </p:cNvPr>
            <p:cNvSpPr/>
            <p:nvPr/>
          </p:nvSpPr>
          <p:spPr>
            <a:xfrm>
              <a:off x="802588" y="4459217"/>
              <a:ext cx="1558870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DB75AB8C-C06D-3992-1AAE-687AAAE92FC7}"/>
                </a:ext>
              </a:extLst>
            </p:cNvPr>
            <p:cNvSpPr/>
            <p:nvPr/>
          </p:nvSpPr>
          <p:spPr>
            <a:xfrm>
              <a:off x="802588" y="447499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D3761D34-BD69-7E01-C026-4C3AF274C347}"/>
                </a:ext>
              </a:extLst>
            </p:cNvPr>
            <p:cNvSpPr/>
            <p:nvPr/>
          </p:nvSpPr>
          <p:spPr>
            <a:xfrm>
              <a:off x="802588" y="474940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F67865A2-F465-F958-94F2-6A2AA1432AE5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802588" y="4522789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B5739CB0-6622-47DF-D041-CA5E75C0B0AF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802588" y="3919517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420D8D0D-7304-0E61-4DB6-04C990A88E04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816691" y="2814098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ED72B641-C2F6-074F-AD0B-6FBC66CCA554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816691" y="2256731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E334D7B0-86AD-6D8D-BE99-B245E8EF7F3F}"/>
                </a:ext>
              </a:extLst>
            </p:cNvPr>
            <p:cNvSpPr/>
            <p:nvPr/>
          </p:nvSpPr>
          <p:spPr>
            <a:xfrm>
              <a:off x="2835246" y="5009074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FBF8B795-8029-AEF7-2697-2D109D9B4BF7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812364" y="2456608"/>
              <a:ext cx="2022883" cy="2609447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161C6633-25CA-EC14-05CA-EB08CAE65B2B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812364" y="3003012"/>
              <a:ext cx="2022883" cy="2063043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81DEEAEA-E151-15D1-3A6C-838CAA879477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802588" y="4119088"/>
              <a:ext cx="2032658" cy="946966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1B5E4F2F-F40D-0219-09B0-7B1012543AB5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802588" y="4665492"/>
              <a:ext cx="2032658" cy="400562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8DAB475-938F-2C20-7181-B3D4B0194EE5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2361458" y="4665492"/>
              <a:ext cx="46083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C630738E-5CA1-52D9-8564-2D4F486EBE24}"/>
                    </a:ext>
                  </a:extLst>
                </p:cNvPr>
                <p:cNvSpPr txBox="1"/>
                <p:nvPr/>
              </p:nvSpPr>
              <p:spPr>
                <a:xfrm>
                  <a:off x="2530883" y="4402970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C630738E-5CA1-52D9-8564-2D4F486EB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883" y="4402970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15789" r="-526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79A030BA-8164-DEB2-6B18-AEE254387B0D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45762" y="5281600"/>
              <a:ext cx="515008" cy="245278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2B058EE-CD65-638B-6D75-B4FD254D5E7D}"/>
                    </a:ext>
                  </a:extLst>
                </p:cNvPr>
                <p:cNvSpPr txBox="1"/>
                <p:nvPr/>
              </p:nvSpPr>
              <p:spPr>
                <a:xfrm>
                  <a:off x="2407613" y="5040179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2B058EE-CD65-638B-6D75-B4FD254D5E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613" y="5040179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27273" r="-1818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022A4D-35BF-C1AA-E98B-AFABC802AEB7}"/>
                    </a:ext>
                  </a:extLst>
                </p:cNvPr>
                <p:cNvSpPr txBox="1"/>
                <p:nvPr/>
              </p:nvSpPr>
              <p:spPr>
                <a:xfrm>
                  <a:off x="3570679" y="5283809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022A4D-35BF-C1AA-E98B-AFABC802A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79" y="5283809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0000" r="-1333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640DAB1-0420-5B8F-20BC-FBF425D1EA95}"/>
                </a:ext>
              </a:extLst>
            </p:cNvPr>
            <p:cNvSpPr txBox="1"/>
            <p:nvPr/>
          </p:nvSpPr>
          <p:spPr>
            <a:xfrm>
              <a:off x="622933" y="5294816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A631A25-4677-4424-E847-B57101E9CE11}"/>
                </a:ext>
              </a:extLst>
            </p:cNvPr>
            <p:cNvSpPr txBox="1"/>
            <p:nvPr/>
          </p:nvSpPr>
          <p:spPr>
            <a:xfrm>
              <a:off x="504089" y="5483205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1D3E1B1-B8B6-958F-DBE0-91E59E24846A}"/>
                </a:ext>
              </a:extLst>
            </p:cNvPr>
            <p:cNvSpPr txBox="1"/>
            <p:nvPr/>
          </p:nvSpPr>
          <p:spPr>
            <a:xfrm>
              <a:off x="507311" y="5673223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937B046-85E9-33BD-1937-41FAD369C30C}"/>
                </a:ext>
              </a:extLst>
            </p:cNvPr>
            <p:cNvCxnSpPr>
              <a:cxnSpLocks/>
            </p:cNvCxnSpPr>
            <p:nvPr/>
          </p:nvCxnSpPr>
          <p:spPr>
            <a:xfrm>
              <a:off x="1336972" y="3997435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38AB0C8-FDCD-532B-8CE1-B6BD4AD9EED9}"/>
                    </a:ext>
                  </a:extLst>
                </p:cNvPr>
                <p:cNvSpPr txBox="1"/>
                <p:nvPr/>
              </p:nvSpPr>
              <p:spPr>
                <a:xfrm>
                  <a:off x="1340831" y="3844377"/>
                  <a:ext cx="4703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38AB0C8-FDCD-532B-8CE1-B6BD4AD9E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831" y="3844377"/>
                  <a:ext cx="470321" cy="138499"/>
                </a:xfrm>
                <a:prstGeom prst="rect">
                  <a:avLst/>
                </a:prstGeom>
                <a:blipFill>
                  <a:blip r:embed="rId7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BDBDEF55-7A20-8D37-E4C7-2907C3D187DA}"/>
                </a:ext>
              </a:extLst>
            </p:cNvPr>
            <p:cNvCxnSpPr>
              <a:cxnSpLocks/>
            </p:cNvCxnSpPr>
            <p:nvPr/>
          </p:nvCxnSpPr>
          <p:spPr>
            <a:xfrm>
              <a:off x="1335014" y="4156094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80B6E5F-9619-53F9-46B0-145DA1617331}"/>
                    </a:ext>
                  </a:extLst>
                </p:cNvPr>
                <p:cNvSpPr txBox="1"/>
                <p:nvPr/>
              </p:nvSpPr>
              <p:spPr>
                <a:xfrm>
                  <a:off x="1344754" y="3998655"/>
                  <a:ext cx="47301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80B6E5F-9619-53F9-46B0-145DA1617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754" y="3998655"/>
                  <a:ext cx="473014" cy="138499"/>
                </a:xfrm>
                <a:prstGeom prst="rect">
                  <a:avLst/>
                </a:prstGeom>
                <a:blipFill>
                  <a:blip r:embed="rId8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C3799D8-3E27-B687-2B38-B325B8339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610" y="4389786"/>
              <a:ext cx="540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8190896-A05D-1484-9E45-7578B02B7AD9}"/>
                    </a:ext>
                  </a:extLst>
                </p:cNvPr>
                <p:cNvSpPr txBox="1"/>
                <p:nvPr/>
              </p:nvSpPr>
              <p:spPr>
                <a:xfrm>
                  <a:off x="1342793" y="4234353"/>
                  <a:ext cx="49103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8190896-A05D-1484-9E45-7578B02B7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793" y="4234353"/>
                  <a:ext cx="491032" cy="138499"/>
                </a:xfrm>
                <a:prstGeom prst="rect">
                  <a:avLst/>
                </a:prstGeom>
                <a:blipFill>
                  <a:blip r:embed="rId9"/>
                  <a:stretch>
                    <a:fillRect l="-7500" r="-5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FE5AF1B-AACD-DAB7-8995-8CD2ED31867F}"/>
                    </a:ext>
                  </a:extLst>
                </p:cNvPr>
                <p:cNvSpPr txBox="1"/>
                <p:nvPr/>
              </p:nvSpPr>
              <p:spPr>
                <a:xfrm rot="5400000">
                  <a:off x="1536976" y="4143308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FE5AF1B-AACD-DAB7-8995-8CD2ED318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36976" y="4143308"/>
                  <a:ext cx="131446" cy="1615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1DF4A06-8437-9021-3975-3BF96D9EA6BE}"/>
                </a:ext>
              </a:extLst>
            </p:cNvPr>
            <p:cNvSpPr/>
            <p:nvPr/>
          </p:nvSpPr>
          <p:spPr>
            <a:xfrm>
              <a:off x="812363" y="2176995"/>
              <a:ext cx="53517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4D5E63E6-F611-60B9-2BAC-FB798909BE0F}"/>
                </a:ext>
              </a:extLst>
            </p:cNvPr>
            <p:cNvSpPr/>
            <p:nvPr/>
          </p:nvSpPr>
          <p:spPr>
            <a:xfrm>
              <a:off x="812362" y="220923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385C531C-3D2F-A9E7-3F50-5C0EDC5ABEE5}"/>
                </a:ext>
              </a:extLst>
            </p:cNvPr>
            <p:cNvSpPr/>
            <p:nvPr/>
          </p:nvSpPr>
          <p:spPr>
            <a:xfrm>
              <a:off x="812362" y="259841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851D44-BC11-D051-8843-FC8805398B57}"/>
                </a:ext>
              </a:extLst>
            </p:cNvPr>
            <p:cNvSpPr/>
            <p:nvPr/>
          </p:nvSpPr>
          <p:spPr>
            <a:xfrm>
              <a:off x="812363" y="2796736"/>
              <a:ext cx="1544726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7DB6F232-C6EF-586E-638E-CC32AE254488}"/>
                </a:ext>
              </a:extLst>
            </p:cNvPr>
            <p:cNvSpPr/>
            <p:nvPr/>
          </p:nvSpPr>
          <p:spPr>
            <a:xfrm>
              <a:off x="812362" y="281251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13B1038F-3ABA-4C43-11CE-BFFFE91CD786}"/>
                </a:ext>
              </a:extLst>
            </p:cNvPr>
            <p:cNvSpPr/>
            <p:nvPr/>
          </p:nvSpPr>
          <p:spPr>
            <a:xfrm>
              <a:off x="812362" y="308692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CCBBF7B6-5B57-1C2A-561F-005A6EF01511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357089" y="3003011"/>
              <a:ext cx="460573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B7C985-EBA2-5952-5671-6F05E3BF3FC2}"/>
                    </a:ext>
                  </a:extLst>
                </p:cNvPr>
                <p:cNvSpPr txBox="1"/>
                <p:nvPr/>
              </p:nvSpPr>
              <p:spPr>
                <a:xfrm>
                  <a:off x="2530879" y="2766299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B7C985-EBA2-5952-5671-6F05E3BF3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879" y="2766299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5FA4B013-257C-02BC-0D7E-3A935E8AD670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81" y="2334955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FDD2B00-9A16-AF4C-CF23-CA26795DCD89}"/>
                    </a:ext>
                  </a:extLst>
                </p:cNvPr>
                <p:cNvSpPr txBox="1"/>
                <p:nvPr/>
              </p:nvSpPr>
              <p:spPr>
                <a:xfrm>
                  <a:off x="1350905" y="2181897"/>
                  <a:ext cx="45980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FDD2B00-9A16-AF4C-CF23-CA26795DCD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905" y="2181897"/>
                  <a:ext cx="459805" cy="138499"/>
                </a:xfrm>
                <a:prstGeom prst="rect">
                  <a:avLst/>
                </a:prstGeom>
                <a:blipFill>
                  <a:blip r:embed="rId12"/>
                  <a:stretch>
                    <a:fillRect l="-10811" r="-810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5A9F3FB-732F-F629-B224-D95D8056EF14}"/>
                </a:ext>
              </a:extLst>
            </p:cNvPr>
            <p:cNvCxnSpPr>
              <a:cxnSpLocks/>
            </p:cNvCxnSpPr>
            <p:nvPr/>
          </p:nvCxnSpPr>
          <p:spPr>
            <a:xfrm>
              <a:off x="1341179" y="2493614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1E5ABEAB-99DE-FF4A-6092-9964D6684AD1}"/>
                    </a:ext>
                  </a:extLst>
                </p:cNvPr>
                <p:cNvSpPr txBox="1"/>
                <p:nvPr/>
              </p:nvSpPr>
              <p:spPr>
                <a:xfrm>
                  <a:off x="1347571" y="2336174"/>
                  <a:ext cx="46249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1E5ABEAB-99DE-FF4A-6092-9964D668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571" y="2336174"/>
                  <a:ext cx="462498" cy="138499"/>
                </a:xfrm>
                <a:prstGeom prst="rect">
                  <a:avLst/>
                </a:prstGeom>
                <a:blipFill>
                  <a:blip r:embed="rId13"/>
                  <a:stretch>
                    <a:fillRect l="-7895" r="-78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AB5B2D3-F550-EE5D-7EBB-03A479AF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9218" y="2727305"/>
              <a:ext cx="540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E62BF10-9F84-18F2-19C4-9F58D774C713}"/>
                    </a:ext>
                  </a:extLst>
                </p:cNvPr>
                <p:cNvSpPr txBox="1"/>
                <p:nvPr/>
              </p:nvSpPr>
              <p:spPr>
                <a:xfrm>
                  <a:off x="1345052" y="2591412"/>
                  <a:ext cx="48051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E62BF10-9F84-18F2-19C4-9F58D774C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52" y="2591412"/>
                  <a:ext cx="480516" cy="1384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769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C432662-CAE2-DE87-BD0C-C83445A9229C}"/>
                    </a:ext>
                  </a:extLst>
                </p:cNvPr>
                <p:cNvSpPr txBox="1"/>
                <p:nvPr/>
              </p:nvSpPr>
              <p:spPr>
                <a:xfrm rot="5400000">
                  <a:off x="1554307" y="2480827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C432662-CAE2-DE87-BD0C-C83445A92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54307" y="2480827"/>
                  <a:ext cx="131446" cy="1615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6C68A5F-F0DA-1FEE-EBD9-315593B4F1C1}"/>
                </a:ext>
              </a:extLst>
            </p:cNvPr>
            <p:cNvGrpSpPr/>
            <p:nvPr/>
          </p:nvGrpSpPr>
          <p:grpSpPr>
            <a:xfrm>
              <a:off x="2909576" y="2442216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AB1EBEA0-4987-F55A-2988-0E00CEB6F690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215" y="2533367"/>
                    <a:ext cx="8174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AB1EBEA0-4987-F55A-2988-0E00CEB6F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215" y="2533367"/>
                    <a:ext cx="81741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87234" t="-125000" r="-2128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6E1681BD-8C1F-FA36-BB75-FCE4BC45274B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994323CE-EE06-1824-58F9-5995C9D65624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97D4D869-CC9B-BBA5-9B1E-6DCA34890B0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212" y="3136386"/>
                    <a:ext cx="8174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97D4D869-CC9B-BBA5-9B1E-6DCA34890B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212" y="3136386"/>
                    <a:ext cx="817417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87234" t="-131429" r="-2128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1702CD52-9A17-75CA-A15D-2014E0722FD2}"/>
                      </a:ext>
                    </a:extLst>
                  </p:cNvPr>
                  <p:cNvSpPr txBox="1"/>
                  <p:nvPr/>
                </p:nvSpPr>
                <p:spPr>
                  <a:xfrm>
                    <a:off x="5899058" y="3968078"/>
                    <a:ext cx="885142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1702CD52-9A17-75CA-A15D-2014E0722F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9058" y="3968078"/>
                    <a:ext cx="885142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0392" t="-125000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0FDDB3FF-2043-DB67-41B7-BF8A16AE4FA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0FDDB3FF-2043-DB67-41B7-BF8A16AE4F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080878-94B9-07F6-43A0-3B365BB1D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080878-94B9-07F6-43A0-3B365BB1D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EEEE4AF-7474-2393-5DAA-70BFF0C057D4}"/>
                    </a:ext>
                  </a:extLst>
                </p:cNvPr>
                <p:cNvSpPr txBox="1"/>
                <p:nvPr/>
              </p:nvSpPr>
              <p:spPr>
                <a:xfrm>
                  <a:off x="2874719" y="4873815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EEEE4AF-7474-2393-5DAA-70BFF0C05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719" y="4873815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942" r="-388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DB456FD9-67DE-4E67-1761-C1614DFF7127}"/>
                </a:ext>
              </a:extLst>
            </p:cNvPr>
            <p:cNvSpPr/>
            <p:nvPr/>
          </p:nvSpPr>
          <p:spPr>
            <a:xfrm>
              <a:off x="3117928" y="4757249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A3D8CACA-55EA-9B53-BFEB-2F5CDFF7DF98}"/>
                </a:ext>
              </a:extLst>
            </p:cNvPr>
            <p:cNvSpPr/>
            <p:nvPr/>
          </p:nvSpPr>
          <p:spPr>
            <a:xfrm>
              <a:off x="5024182" y="1653934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Scaled Democratic Network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BA1C17A0-9B86-17A8-27F4-09DF09A856E5}"/>
                    </a:ext>
                  </a:extLst>
                </p:cNvPr>
                <p:cNvSpPr/>
                <p:nvPr/>
              </p:nvSpPr>
              <p:spPr>
                <a:xfrm>
                  <a:off x="5173221" y="1916770"/>
                  <a:ext cx="1788192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BA1C17A0-9B86-17A8-27F4-09DF09A85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1916770"/>
                  <a:ext cx="1788192" cy="1356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2BCE38-F4B2-68A7-9688-DE7250704191}"/>
                </a:ext>
              </a:extLst>
            </p:cNvPr>
            <p:cNvCxnSpPr>
              <a:cxnSpLocks/>
            </p:cNvCxnSpPr>
            <p:nvPr/>
          </p:nvCxnSpPr>
          <p:spPr>
            <a:xfrm>
              <a:off x="6069164" y="3327734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E4837A6C-A3EF-4B6D-BC6C-E10BEA0D9711}"/>
                    </a:ext>
                  </a:extLst>
                </p:cNvPr>
                <p:cNvSpPr/>
                <p:nvPr/>
              </p:nvSpPr>
              <p:spPr>
                <a:xfrm>
                  <a:off x="5173221" y="3585035"/>
                  <a:ext cx="1788187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E4837A6C-A3EF-4B6D-BC6C-E10BEA0D97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3585035"/>
                  <a:ext cx="1788187" cy="13569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97C8A301-E198-426E-00C1-A196B4190FC7}"/>
                </a:ext>
              </a:extLst>
            </p:cNvPr>
            <p:cNvSpPr/>
            <p:nvPr/>
          </p:nvSpPr>
          <p:spPr>
            <a:xfrm>
              <a:off x="7309672" y="1938503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F395F209-C931-9DAF-B9E4-B533B944A55B}"/>
                </a:ext>
              </a:extLst>
            </p:cNvPr>
            <p:cNvSpPr/>
            <p:nvPr/>
          </p:nvSpPr>
          <p:spPr>
            <a:xfrm>
              <a:off x="5978140" y="5340787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FEAC765C-2F78-BC5A-39F8-8E9E2E7CB938}"/>
                </a:ext>
              </a:extLst>
            </p:cNvPr>
            <p:cNvCxnSpPr>
              <a:cxnSpLocks/>
              <a:stCxn id="436" idx="1"/>
              <a:endCxn id="438" idx="2"/>
            </p:cNvCxnSpPr>
            <p:nvPr/>
          </p:nvCxnSpPr>
          <p:spPr>
            <a:xfrm rot="10800000">
              <a:off x="5292803" y="3054515"/>
              <a:ext cx="685335" cy="2799780"/>
            </a:xfrm>
            <a:prstGeom prst="bentConnector3">
              <a:avLst>
                <a:gd name="adj1" fmla="val 174953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Elbow Connector 431">
              <a:extLst>
                <a:ext uri="{FF2B5EF4-FFF2-40B4-BE49-F238E27FC236}">
                  <a16:creationId xmlns:a16="http://schemas.microsoft.com/office/drawing/2014/main" id="{49D289A9-5088-4114-1790-0441DF12126B}"/>
                </a:ext>
              </a:extLst>
            </p:cNvPr>
            <p:cNvCxnSpPr>
              <a:cxnSpLocks/>
              <a:stCxn id="429" idx="1"/>
              <a:endCxn id="443" idx="2"/>
            </p:cNvCxnSpPr>
            <p:nvPr/>
          </p:nvCxnSpPr>
          <p:spPr>
            <a:xfrm rot="10800000">
              <a:off x="5278700" y="4736613"/>
              <a:ext cx="699441" cy="925130"/>
            </a:xfrm>
            <a:prstGeom prst="bentConnector3">
              <a:avLst>
                <a:gd name="adj1" fmla="val 158969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B2D7AC37-F55C-F8AA-4CC2-E35570D2E897}"/>
                </a:ext>
              </a:extLst>
            </p:cNvPr>
            <p:cNvSpPr/>
            <p:nvPr/>
          </p:nvSpPr>
          <p:spPr>
            <a:xfrm>
              <a:off x="5299359" y="3006717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5" name="Rounded Rectangle 434">
              <a:extLst>
                <a:ext uri="{FF2B5EF4-FFF2-40B4-BE49-F238E27FC236}">
                  <a16:creationId xmlns:a16="http://schemas.microsoft.com/office/drawing/2014/main" id="{85B9EBD0-103E-F03A-74AB-0A96DA414693}"/>
                </a:ext>
              </a:extLst>
            </p:cNvPr>
            <p:cNvSpPr/>
            <p:nvPr/>
          </p:nvSpPr>
          <p:spPr>
            <a:xfrm>
              <a:off x="5978137" y="5422270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76717BF5-C62C-CBCC-E1D2-C34C35482D69}"/>
                </a:ext>
              </a:extLst>
            </p:cNvPr>
            <p:cNvSpPr/>
            <p:nvPr/>
          </p:nvSpPr>
          <p:spPr>
            <a:xfrm>
              <a:off x="5978137" y="5797315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7" name="Round Same-side Corner of Rectangle 436">
              <a:extLst>
                <a:ext uri="{FF2B5EF4-FFF2-40B4-BE49-F238E27FC236}">
                  <a16:creationId xmlns:a16="http://schemas.microsoft.com/office/drawing/2014/main" id="{29CDA5A0-8E25-A0D0-A475-3FE2EADDCD81}"/>
                </a:ext>
              </a:extLst>
            </p:cNvPr>
            <p:cNvSpPr/>
            <p:nvPr/>
          </p:nvSpPr>
          <p:spPr>
            <a:xfrm>
              <a:off x="5292802" y="225847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8" name="Round Same-side Corner of Rectangle 437">
              <a:extLst>
                <a:ext uri="{FF2B5EF4-FFF2-40B4-BE49-F238E27FC236}">
                  <a16:creationId xmlns:a16="http://schemas.microsoft.com/office/drawing/2014/main" id="{9158B406-EB35-0C78-72A6-966E6CC6D9AB}"/>
                </a:ext>
              </a:extLst>
            </p:cNvPr>
            <p:cNvSpPr/>
            <p:nvPr/>
          </p:nvSpPr>
          <p:spPr>
            <a:xfrm>
              <a:off x="5292802" y="30067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9" name="Round Same-side Corner of Rectangle 438">
              <a:extLst>
                <a:ext uri="{FF2B5EF4-FFF2-40B4-BE49-F238E27FC236}">
                  <a16:creationId xmlns:a16="http://schemas.microsoft.com/office/drawing/2014/main" id="{A1506921-B5FC-9426-DA35-7C5705AB4745}"/>
                </a:ext>
              </a:extLst>
            </p:cNvPr>
            <p:cNvSpPr/>
            <p:nvPr/>
          </p:nvSpPr>
          <p:spPr>
            <a:xfrm>
              <a:off x="5292802" y="276629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0" name="Round Same-side Corner of Rectangle 439">
              <a:extLst>
                <a:ext uri="{FF2B5EF4-FFF2-40B4-BE49-F238E27FC236}">
                  <a16:creationId xmlns:a16="http://schemas.microsoft.com/office/drawing/2014/main" id="{97F79B48-6D30-3627-B785-C0185355E9E2}"/>
                </a:ext>
              </a:extLst>
            </p:cNvPr>
            <p:cNvSpPr/>
            <p:nvPr/>
          </p:nvSpPr>
          <p:spPr>
            <a:xfrm>
              <a:off x="5292802" y="30866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5892C522-B871-3A06-8925-FFAF3A73E3A2}"/>
                </a:ext>
              </a:extLst>
            </p:cNvPr>
            <p:cNvSpPr/>
            <p:nvPr/>
          </p:nvSpPr>
          <p:spPr>
            <a:xfrm>
              <a:off x="5278700" y="3839476"/>
              <a:ext cx="534725" cy="1012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42" name="Round Same-side Corner of Rectangle 441">
              <a:extLst>
                <a:ext uri="{FF2B5EF4-FFF2-40B4-BE49-F238E27FC236}">
                  <a16:creationId xmlns:a16="http://schemas.microsoft.com/office/drawing/2014/main" id="{0F428BA0-EDE0-190A-03F2-DFE2121CFC18}"/>
                </a:ext>
              </a:extLst>
            </p:cNvPr>
            <p:cNvSpPr/>
            <p:nvPr/>
          </p:nvSpPr>
          <p:spPr>
            <a:xfrm>
              <a:off x="5278699" y="392126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3" name="Round Same-side Corner of Rectangle 442">
              <a:extLst>
                <a:ext uri="{FF2B5EF4-FFF2-40B4-BE49-F238E27FC236}">
                  <a16:creationId xmlns:a16="http://schemas.microsoft.com/office/drawing/2014/main" id="{EC659D4D-0706-CE5F-8B34-77A9E60A3D26}"/>
                </a:ext>
              </a:extLst>
            </p:cNvPr>
            <p:cNvSpPr/>
            <p:nvPr/>
          </p:nvSpPr>
          <p:spPr>
            <a:xfrm>
              <a:off x="5278699" y="468881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5" name="Round Same-side Corner of Rectangle 444">
              <a:extLst>
                <a:ext uri="{FF2B5EF4-FFF2-40B4-BE49-F238E27FC236}">
                  <a16:creationId xmlns:a16="http://schemas.microsoft.com/office/drawing/2014/main" id="{E697F3CF-3948-6FF0-A3C6-7330265E6533}"/>
                </a:ext>
              </a:extLst>
            </p:cNvPr>
            <p:cNvSpPr/>
            <p:nvPr/>
          </p:nvSpPr>
          <p:spPr>
            <a:xfrm>
              <a:off x="5278699" y="490291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6" name="Round Same-side Corner of Rectangle 445">
              <a:extLst>
                <a:ext uri="{FF2B5EF4-FFF2-40B4-BE49-F238E27FC236}">
                  <a16:creationId xmlns:a16="http://schemas.microsoft.com/office/drawing/2014/main" id="{68D9ABFD-9048-825D-59B9-004D2C465F55}"/>
                </a:ext>
              </a:extLst>
            </p:cNvPr>
            <p:cNvSpPr/>
            <p:nvPr/>
          </p:nvSpPr>
          <p:spPr>
            <a:xfrm>
              <a:off x="5278699" y="474940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48" name="Elbow Connector 447">
              <a:extLst>
                <a:ext uri="{FF2B5EF4-FFF2-40B4-BE49-F238E27FC236}">
                  <a16:creationId xmlns:a16="http://schemas.microsoft.com/office/drawing/2014/main" id="{354AF893-C427-47EA-B077-A8690E587E05}"/>
                </a:ext>
              </a:extLst>
            </p:cNvPr>
            <p:cNvCxnSpPr>
              <a:cxnSpLocks/>
              <a:stCxn id="435" idx="1"/>
              <a:endCxn id="442" idx="2"/>
            </p:cNvCxnSpPr>
            <p:nvPr/>
          </p:nvCxnSpPr>
          <p:spPr>
            <a:xfrm rot="10800000">
              <a:off x="5278699" y="3969060"/>
              <a:ext cx="699438" cy="1510190"/>
            </a:xfrm>
            <a:prstGeom prst="bentConnector3">
              <a:avLst>
                <a:gd name="adj1" fmla="val 14575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Elbow Connector 449">
              <a:extLst>
                <a:ext uri="{FF2B5EF4-FFF2-40B4-BE49-F238E27FC236}">
                  <a16:creationId xmlns:a16="http://schemas.microsoft.com/office/drawing/2014/main" id="{86355A17-1F17-1E4B-3074-2EB5783348D3}"/>
                </a:ext>
              </a:extLst>
            </p:cNvPr>
            <p:cNvCxnSpPr>
              <a:cxnSpLocks/>
              <a:stCxn id="435" idx="1"/>
              <a:endCxn id="437" idx="2"/>
            </p:cNvCxnSpPr>
            <p:nvPr/>
          </p:nvCxnSpPr>
          <p:spPr>
            <a:xfrm rot="10800000">
              <a:off x="5292803" y="2306276"/>
              <a:ext cx="685335" cy="3172975"/>
            </a:xfrm>
            <a:prstGeom prst="bentConnector3">
              <a:avLst>
                <a:gd name="adj1" fmla="val 1498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Rounded Rectangle 450">
              <a:extLst>
                <a:ext uri="{FF2B5EF4-FFF2-40B4-BE49-F238E27FC236}">
                  <a16:creationId xmlns:a16="http://schemas.microsoft.com/office/drawing/2014/main" id="{F09D80FE-3D80-D840-DEF4-D55DF0964E40}"/>
                </a:ext>
              </a:extLst>
            </p:cNvPr>
            <p:cNvSpPr/>
            <p:nvPr/>
          </p:nvSpPr>
          <p:spPr>
            <a:xfrm>
              <a:off x="7311357" y="5009074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7E088354-525E-0585-BB06-F819FC1EDBAA}"/>
                </a:ext>
              </a:extLst>
            </p:cNvPr>
            <p:cNvCxnSpPr>
              <a:cxnSpLocks/>
              <a:stCxn id="451" idx="1"/>
              <a:endCxn id="471" idx="1"/>
            </p:cNvCxnSpPr>
            <p:nvPr/>
          </p:nvCxnSpPr>
          <p:spPr>
            <a:xfrm rot="10800000">
              <a:off x="5288475" y="2677506"/>
              <a:ext cx="2022883" cy="2388549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Elbow Connector 453">
              <a:extLst>
                <a:ext uri="{FF2B5EF4-FFF2-40B4-BE49-F238E27FC236}">
                  <a16:creationId xmlns:a16="http://schemas.microsoft.com/office/drawing/2014/main" id="{1F76665C-69AE-8951-BDE6-DF67A778F8FE}"/>
                </a:ext>
              </a:extLst>
            </p:cNvPr>
            <p:cNvCxnSpPr>
              <a:cxnSpLocks/>
              <a:stCxn id="451" idx="1"/>
              <a:endCxn id="441" idx="1"/>
            </p:cNvCxnSpPr>
            <p:nvPr/>
          </p:nvCxnSpPr>
          <p:spPr>
            <a:xfrm rot="10800000">
              <a:off x="5278701" y="4345920"/>
              <a:ext cx="2032657" cy="720135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Elbow Connector 457">
              <a:extLst>
                <a:ext uri="{FF2B5EF4-FFF2-40B4-BE49-F238E27FC236}">
                  <a16:creationId xmlns:a16="http://schemas.microsoft.com/office/drawing/2014/main" id="{38878473-3A9F-7DFA-7297-ACDF9AD1A0A7}"/>
                </a:ext>
              </a:extLst>
            </p:cNvPr>
            <p:cNvCxnSpPr>
              <a:cxnSpLocks/>
              <a:stCxn id="428" idx="2"/>
              <a:endCxn id="429" idx="3"/>
            </p:cNvCxnSpPr>
            <p:nvPr/>
          </p:nvCxnSpPr>
          <p:spPr>
            <a:xfrm rot="5400000">
              <a:off x="7622585" y="5280888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DDA7EEB6-B04F-4BC0-5F9E-767A3B9288AB}"/>
                    </a:ext>
                  </a:extLst>
                </p:cNvPr>
                <p:cNvSpPr txBox="1"/>
                <p:nvPr/>
              </p:nvSpPr>
              <p:spPr>
                <a:xfrm>
                  <a:off x="6883724" y="5040179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DDA7EEB6-B04F-4BC0-5F9E-767A3B928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724" y="5040179"/>
                  <a:ext cx="133248" cy="158643"/>
                </a:xfrm>
                <a:prstGeom prst="rect">
                  <a:avLst/>
                </a:prstGeom>
                <a:blipFill>
                  <a:blip r:embed="rId24"/>
                  <a:stretch>
                    <a:fillRect l="-16667" r="-16667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C29E42C1-8837-7EDC-3161-222DFD2F6D4D}"/>
                    </a:ext>
                  </a:extLst>
                </p:cNvPr>
                <p:cNvSpPr txBox="1"/>
                <p:nvPr/>
              </p:nvSpPr>
              <p:spPr>
                <a:xfrm>
                  <a:off x="8046790" y="5283809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C29E42C1-8837-7EDC-3161-222DFD2F6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790" y="5283809"/>
                  <a:ext cx="168113" cy="201909"/>
                </a:xfrm>
                <a:prstGeom prst="rect">
                  <a:avLst/>
                </a:prstGeom>
                <a:blipFill>
                  <a:blip r:embed="rId25"/>
                  <a:stretch>
                    <a:fillRect l="-28571" r="-1428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74F0BEA-5960-99C8-3477-0D7756B9907B}"/>
                </a:ext>
              </a:extLst>
            </p:cNvPr>
            <p:cNvSpPr txBox="1"/>
            <p:nvPr/>
          </p:nvSpPr>
          <p:spPr>
            <a:xfrm>
              <a:off x="5099044" y="5294816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28E5EB-DD76-DD11-3B89-791B7C072005}"/>
                </a:ext>
              </a:extLst>
            </p:cNvPr>
            <p:cNvSpPr txBox="1"/>
            <p:nvPr/>
          </p:nvSpPr>
          <p:spPr>
            <a:xfrm>
              <a:off x="4980200" y="5483205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5A359CFD-1F98-8597-5E20-9299FAFB674E}"/>
                </a:ext>
              </a:extLst>
            </p:cNvPr>
            <p:cNvSpPr txBox="1"/>
            <p:nvPr/>
          </p:nvSpPr>
          <p:spPr>
            <a:xfrm>
              <a:off x="4983422" y="5673223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10F65B0-5F20-13D1-E260-BE6C4FB81E89}"/>
                </a:ext>
              </a:extLst>
            </p:cNvPr>
            <p:cNvSpPr/>
            <p:nvPr/>
          </p:nvSpPr>
          <p:spPr>
            <a:xfrm>
              <a:off x="5288474" y="2176995"/>
              <a:ext cx="546269" cy="10010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72" name="Round Same-side Corner of Rectangle 471">
              <a:extLst>
                <a:ext uri="{FF2B5EF4-FFF2-40B4-BE49-F238E27FC236}">
                  <a16:creationId xmlns:a16="http://schemas.microsoft.com/office/drawing/2014/main" id="{22A20D2A-CC88-1E1D-BB2A-2FC992D058D2}"/>
                </a:ext>
              </a:extLst>
            </p:cNvPr>
            <p:cNvSpPr/>
            <p:nvPr/>
          </p:nvSpPr>
          <p:spPr>
            <a:xfrm>
              <a:off x="5288473" y="225878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3" name="Round Same-side Corner of Rectangle 472">
              <a:extLst>
                <a:ext uri="{FF2B5EF4-FFF2-40B4-BE49-F238E27FC236}">
                  <a16:creationId xmlns:a16="http://schemas.microsoft.com/office/drawing/2014/main" id="{5290231C-276C-1AEB-6F37-D392D15F043E}"/>
                </a:ext>
              </a:extLst>
            </p:cNvPr>
            <p:cNvSpPr/>
            <p:nvPr/>
          </p:nvSpPr>
          <p:spPr>
            <a:xfrm>
              <a:off x="5288473" y="307588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5" name="Round Same-side Corner of Rectangle 474">
              <a:extLst>
                <a:ext uri="{FF2B5EF4-FFF2-40B4-BE49-F238E27FC236}">
                  <a16:creationId xmlns:a16="http://schemas.microsoft.com/office/drawing/2014/main" id="{33A969C1-D6C2-4078-D86F-5C831478DA43}"/>
                </a:ext>
              </a:extLst>
            </p:cNvPr>
            <p:cNvSpPr/>
            <p:nvPr/>
          </p:nvSpPr>
          <p:spPr>
            <a:xfrm>
              <a:off x="5288473" y="281251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6" name="Round Same-side Corner of Rectangle 475">
              <a:extLst>
                <a:ext uri="{FF2B5EF4-FFF2-40B4-BE49-F238E27FC236}">
                  <a16:creationId xmlns:a16="http://schemas.microsoft.com/office/drawing/2014/main" id="{EB9720D8-992A-CE85-500E-90D93A8C80D4}"/>
                </a:ext>
              </a:extLst>
            </p:cNvPr>
            <p:cNvSpPr/>
            <p:nvPr/>
          </p:nvSpPr>
          <p:spPr>
            <a:xfrm>
              <a:off x="5288473" y="308692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982FC841-25BF-89A2-1377-10D1A9617607}"/>
                </a:ext>
              </a:extLst>
            </p:cNvPr>
            <p:cNvCxnSpPr>
              <a:cxnSpLocks/>
            </p:cNvCxnSpPr>
            <p:nvPr/>
          </p:nvCxnSpPr>
          <p:spPr>
            <a:xfrm>
              <a:off x="5835790" y="2346295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7903002A-F480-2893-0D99-A86CE9AFD486}"/>
                    </a:ext>
                  </a:extLst>
                </p:cNvPr>
                <p:cNvSpPr txBox="1"/>
                <p:nvPr/>
              </p:nvSpPr>
              <p:spPr>
                <a:xfrm>
                  <a:off x="5832859" y="2190205"/>
                  <a:ext cx="45980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7903002A-F480-2893-0D99-A86CE9AFD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859" y="2190205"/>
                  <a:ext cx="459805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263" t="-8333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95F4C3EB-EB6D-F1C7-24FC-5A7A93022939}"/>
                </a:ext>
              </a:extLst>
            </p:cNvPr>
            <p:cNvCxnSpPr>
              <a:cxnSpLocks/>
            </p:cNvCxnSpPr>
            <p:nvPr/>
          </p:nvCxnSpPr>
          <p:spPr>
            <a:xfrm>
              <a:off x="5841388" y="2607098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DAE99C3-B3BF-D045-09F3-9BABF0B98D30}"/>
                    </a:ext>
                  </a:extLst>
                </p:cNvPr>
                <p:cNvSpPr txBox="1"/>
                <p:nvPr/>
              </p:nvSpPr>
              <p:spPr>
                <a:xfrm>
                  <a:off x="5829525" y="2458658"/>
                  <a:ext cx="46249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DAE99C3-B3BF-D045-09F3-9BABF0B98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525" y="2458658"/>
                  <a:ext cx="462498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8108" t="-8333" r="-1081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98DE06D0-EAB6-8813-59D2-5D826E076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427" y="3037584"/>
              <a:ext cx="558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A5DBB23C-87C1-C0CB-B4FF-76902D265B8E}"/>
                    </a:ext>
                  </a:extLst>
                </p:cNvPr>
                <p:cNvSpPr txBox="1"/>
                <p:nvPr/>
              </p:nvSpPr>
              <p:spPr>
                <a:xfrm>
                  <a:off x="5834822" y="2885135"/>
                  <a:ext cx="48051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A5DBB23C-87C1-C0CB-B4FF-76902D265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4822" y="2885135"/>
                  <a:ext cx="480516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5128" r="-102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4328506-DC73-29ED-CD9D-B2D0285066D2}"/>
                    </a:ext>
                  </a:extLst>
                </p:cNvPr>
                <p:cNvSpPr txBox="1"/>
                <p:nvPr/>
              </p:nvSpPr>
              <p:spPr>
                <a:xfrm rot="5400000">
                  <a:off x="5995081" y="2667109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4328506-DC73-29ED-CD9D-B2D028506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95081" y="2667109"/>
                  <a:ext cx="174727" cy="21544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F133C931-1466-16A4-1E54-D215EB412B7A}"/>
                </a:ext>
              </a:extLst>
            </p:cNvPr>
            <p:cNvGrpSpPr/>
            <p:nvPr/>
          </p:nvGrpSpPr>
          <p:grpSpPr>
            <a:xfrm>
              <a:off x="7385645" y="2442216"/>
              <a:ext cx="1226250" cy="1958053"/>
              <a:chOff x="5290768" y="2470841"/>
              <a:chExt cx="1701971" cy="208931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5D7C6A81-96A9-8333-511D-DF1F37F13A48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152" y="2533367"/>
                    <a:ext cx="605169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5D7C6A81-96A9-8333-511D-DF1F37F13A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152" y="2533367"/>
                    <a:ext cx="605169" cy="470718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17143" t="-125000" r="-28571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0" name="Left Bracket 489">
                <a:extLst>
                  <a:ext uri="{FF2B5EF4-FFF2-40B4-BE49-F238E27FC236}">
                    <a16:creationId xmlns:a16="http://schemas.microsoft.com/office/drawing/2014/main" id="{E72A1096-1FBB-0BFB-F6B8-F3187D40D958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1" name="Left Bracket 490">
                <a:extLst>
                  <a:ext uri="{FF2B5EF4-FFF2-40B4-BE49-F238E27FC236}">
                    <a16:creationId xmlns:a16="http://schemas.microsoft.com/office/drawing/2014/main" id="{30276A92-0633-BCE5-F72A-C1677744ED9B}"/>
                  </a:ext>
                </a:extLst>
              </p:cNvPr>
              <p:cNvSpPr/>
              <p:nvPr/>
            </p:nvSpPr>
            <p:spPr>
              <a:xfrm rot="10800000">
                <a:off x="6827990" y="2470841"/>
                <a:ext cx="164749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375B93ED-50DA-2E24-2C4A-9C299ADB11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151" y="3136386"/>
                    <a:ext cx="6452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375B93ED-50DA-2E24-2C4A-9C299ADB11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151" y="3136386"/>
                    <a:ext cx="645217" cy="47071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07895" t="-131429" r="-18421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149CD5C1-13DF-C8CB-AAE0-6798C6E03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0995" y="3968078"/>
                    <a:ext cx="67289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149CD5C1-13DF-C8CB-AAE0-6798C6E03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0995" y="3968078"/>
                    <a:ext cx="672894" cy="47071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05128" t="-125000" r="-15385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651FF526-B58A-6DDD-1D54-65B1E67AF3D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651FF526-B58A-6DDD-1D54-65B1E67AF3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65E0E55A-D391-A5F4-D3EE-2483FD74B4B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65E0E55A-D391-A5F4-D3EE-2483FD74B4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2760E64A-345A-0FC1-3654-BB32AE16F1A8}"/>
                    </a:ext>
                  </a:extLst>
                </p:cNvPr>
                <p:cNvSpPr txBox="1"/>
                <p:nvPr/>
              </p:nvSpPr>
              <p:spPr>
                <a:xfrm>
                  <a:off x="7350830" y="4873815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2760E64A-345A-0FC1-3654-BB32AE16F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830" y="4873815"/>
                  <a:ext cx="1299010" cy="184666"/>
                </a:xfrm>
                <a:prstGeom prst="rect">
                  <a:avLst/>
                </a:prstGeom>
                <a:blipFill>
                  <a:blip r:embed="rId35"/>
                  <a:stretch>
                    <a:fillRect l="-971" r="-388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ounded Rectangle 487">
              <a:extLst>
                <a:ext uri="{FF2B5EF4-FFF2-40B4-BE49-F238E27FC236}">
                  <a16:creationId xmlns:a16="http://schemas.microsoft.com/office/drawing/2014/main" id="{63EC3620-7EE5-DD0F-58F1-B12DCBE55CBF}"/>
                </a:ext>
              </a:extLst>
            </p:cNvPr>
            <p:cNvSpPr/>
            <p:nvPr/>
          </p:nvSpPr>
          <p:spPr>
            <a:xfrm>
              <a:off x="7594039" y="4757249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368D4F5D-AA60-EB71-DDCC-E7CFAADDFEAB}"/>
                </a:ext>
              </a:extLst>
            </p:cNvPr>
            <p:cNvCxnSpPr>
              <a:cxnSpLocks/>
            </p:cNvCxnSpPr>
            <p:nvPr/>
          </p:nvCxnSpPr>
          <p:spPr>
            <a:xfrm>
              <a:off x="5810610" y="4037723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FB846A70-082F-E047-E6F4-6B9BC84C0892}"/>
                    </a:ext>
                  </a:extLst>
                </p:cNvPr>
                <p:cNvSpPr txBox="1"/>
                <p:nvPr/>
              </p:nvSpPr>
              <p:spPr>
                <a:xfrm>
                  <a:off x="5807679" y="3881633"/>
                  <a:ext cx="4703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FB846A70-082F-E047-E6F4-6B9BC84C0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679" y="3881633"/>
                  <a:ext cx="470321" cy="138499"/>
                </a:xfrm>
                <a:prstGeom prst="rect">
                  <a:avLst/>
                </a:prstGeom>
                <a:blipFill>
                  <a:blip r:embed="rId36"/>
                  <a:stretch>
                    <a:fillRect l="-8108" r="-810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5DB720EB-2C8B-851C-485D-7B6023A57234}"/>
                </a:ext>
              </a:extLst>
            </p:cNvPr>
            <p:cNvCxnSpPr>
              <a:cxnSpLocks/>
            </p:cNvCxnSpPr>
            <p:nvPr/>
          </p:nvCxnSpPr>
          <p:spPr>
            <a:xfrm>
              <a:off x="5816208" y="4298526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37929882-1DE4-0B32-5DDC-629D026C8D59}"/>
                    </a:ext>
                  </a:extLst>
                </p:cNvPr>
                <p:cNvSpPr txBox="1"/>
                <p:nvPr/>
              </p:nvSpPr>
              <p:spPr>
                <a:xfrm>
                  <a:off x="5804345" y="4150086"/>
                  <a:ext cx="47301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37929882-1DE4-0B32-5DDC-629D026C8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345" y="4150086"/>
                  <a:ext cx="473014" cy="138499"/>
                </a:xfrm>
                <a:prstGeom prst="rect">
                  <a:avLst/>
                </a:prstGeom>
                <a:blipFill>
                  <a:blip r:embed="rId37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9C76FA0A-C50F-3B89-68C7-389E0EE2C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247" y="4729012"/>
              <a:ext cx="558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4ECBF84-C940-9984-9985-2CE7EBD178D6}"/>
                    </a:ext>
                  </a:extLst>
                </p:cNvPr>
                <p:cNvSpPr txBox="1"/>
                <p:nvPr/>
              </p:nvSpPr>
              <p:spPr>
                <a:xfrm>
                  <a:off x="5809642" y="4576563"/>
                  <a:ext cx="49103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4ECBF84-C940-9984-9985-2CE7EBD17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9642" y="4576563"/>
                  <a:ext cx="491032" cy="138499"/>
                </a:xfrm>
                <a:prstGeom prst="rect">
                  <a:avLst/>
                </a:prstGeom>
                <a:blipFill>
                  <a:blip r:embed="rId38"/>
                  <a:stretch>
                    <a:fillRect l="-7692" r="-769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10092960-DB4D-B076-F402-0A26190A20E5}"/>
                    </a:ext>
                  </a:extLst>
                </p:cNvPr>
                <p:cNvSpPr txBox="1"/>
                <p:nvPr/>
              </p:nvSpPr>
              <p:spPr>
                <a:xfrm rot="5400000">
                  <a:off x="5969901" y="4358537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10092960-DB4D-B076-F402-0A26190A2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69901" y="4358537"/>
                  <a:ext cx="174727" cy="21544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F02DA4-3478-844F-F4B7-A6CC5A39B687}"/>
                </a:ext>
              </a:extLst>
            </p:cNvPr>
            <p:cNvGrpSpPr/>
            <p:nvPr/>
          </p:nvGrpSpPr>
          <p:grpSpPr>
            <a:xfrm>
              <a:off x="1901260" y="2298513"/>
              <a:ext cx="455830" cy="473442"/>
              <a:chOff x="1880494" y="2443280"/>
              <a:chExt cx="450509" cy="37894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BCEEDA2-6632-1CAC-B7D1-EAB66B80746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4F7037D-408C-CE1E-A471-6FF4B22A2C60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0F176C0-6F71-AD41-0CFC-87305A433B08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Curved Connector 7">
                  <a:extLst>
                    <a:ext uri="{FF2B5EF4-FFF2-40B4-BE49-F238E27FC236}">
                      <a16:creationId xmlns:a16="http://schemas.microsoft.com/office/drawing/2014/main" id="{65B6E744-2272-91FA-1002-B8116CE76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1F1DACA-540D-A5BC-6F9C-F2B8827EC7B9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E02840-9833-366E-D84C-F987899C9497}"/>
                </a:ext>
              </a:extLst>
            </p:cNvPr>
            <p:cNvGrpSpPr/>
            <p:nvPr/>
          </p:nvGrpSpPr>
          <p:grpSpPr>
            <a:xfrm>
              <a:off x="1899902" y="3961410"/>
              <a:ext cx="455830" cy="473442"/>
              <a:chOff x="1880494" y="2443280"/>
              <a:chExt cx="450509" cy="37894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36595C6-2EBD-7555-F0BB-6D2D83F342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DD1E610-E4B5-DE64-04DC-27C0630DEB93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A089F1D-BCCB-1AC7-0A56-D624CAE97A08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urved Connector 35">
                  <a:extLst>
                    <a:ext uri="{FF2B5EF4-FFF2-40B4-BE49-F238E27FC236}">
                      <a16:creationId xmlns:a16="http://schemas.microsoft.com/office/drawing/2014/main" id="{4B57ABD0-6F3D-A573-8230-2062B61DC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E3FDE07-593B-D395-1DBF-8E990C6DE122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B42971-92E9-D72B-0CFC-D04B3B4FCCE8}"/>
                </a:ext>
              </a:extLst>
            </p:cNvPr>
            <p:cNvSpPr txBox="1"/>
            <p:nvPr/>
          </p:nvSpPr>
          <p:spPr>
            <a:xfrm>
              <a:off x="1828273" y="2075674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CD5DC-955F-6535-B63F-CC6B30044D0D}"/>
                </a:ext>
              </a:extLst>
            </p:cNvPr>
            <p:cNvSpPr txBox="1"/>
            <p:nvPr/>
          </p:nvSpPr>
          <p:spPr>
            <a:xfrm>
              <a:off x="1823784" y="3725828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919F1E-431E-B473-FB8A-B7ABF2B8AFA0}"/>
                </a:ext>
              </a:extLst>
            </p:cNvPr>
            <p:cNvGrpSpPr/>
            <p:nvPr/>
          </p:nvGrpSpPr>
          <p:grpSpPr>
            <a:xfrm>
              <a:off x="6401694" y="2438639"/>
              <a:ext cx="455830" cy="473442"/>
              <a:chOff x="1880494" y="2443280"/>
              <a:chExt cx="450509" cy="37894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692FA54-E03E-E0BE-397D-C607E68180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B83E686-57D8-E2A9-2237-6BD57443C027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ADFECA3-E502-1A61-84C5-C07F43882A56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urved Connector 57">
                  <a:extLst>
                    <a:ext uri="{FF2B5EF4-FFF2-40B4-BE49-F238E27FC236}">
                      <a16:creationId xmlns:a16="http://schemas.microsoft.com/office/drawing/2014/main" id="{744C4649-BEDA-0B03-9F8D-2958A752E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9596B74-426B-BC74-BAE6-85B1596B38F3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E2B6DE-6B3E-4E2E-E4F4-74BF5346E07B}"/>
                </a:ext>
              </a:extLst>
            </p:cNvPr>
            <p:cNvSpPr txBox="1"/>
            <p:nvPr/>
          </p:nvSpPr>
          <p:spPr>
            <a:xfrm>
              <a:off x="6337701" y="2228452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ADBFDC3-F2B0-2920-C93B-A220E9C30E02}"/>
                </a:ext>
              </a:extLst>
            </p:cNvPr>
            <p:cNvGrpSpPr/>
            <p:nvPr/>
          </p:nvGrpSpPr>
          <p:grpSpPr>
            <a:xfrm>
              <a:off x="6396708" y="4160228"/>
              <a:ext cx="455830" cy="473442"/>
              <a:chOff x="1880494" y="2443280"/>
              <a:chExt cx="450509" cy="37894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9ACE2C-ADB8-9C57-0B9A-331983809C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E3CDE18D-E015-34FF-91F5-30F713F49D7E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0313552A-6555-B1B5-694D-6390AE1A949B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Curved Connector 454">
                  <a:extLst>
                    <a:ext uri="{FF2B5EF4-FFF2-40B4-BE49-F238E27FC236}">
                      <a16:creationId xmlns:a16="http://schemas.microsoft.com/office/drawing/2014/main" id="{38E9AD1A-D49C-293D-FF7F-5B3A04BDD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A017E9A-8E7F-65E0-DB18-F327FC64ADC4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DDBAFFD-5173-4A65-BFC9-74C7FB88F907}"/>
                </a:ext>
              </a:extLst>
            </p:cNvPr>
            <p:cNvSpPr txBox="1"/>
            <p:nvPr/>
          </p:nvSpPr>
          <p:spPr>
            <a:xfrm>
              <a:off x="6332715" y="3950041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4AA9F29B-E7BD-D052-A4F8-096F9FAF3BA0}"/>
                </a:ext>
              </a:extLst>
            </p:cNvPr>
            <p:cNvCxnSpPr>
              <a:cxnSpLocks/>
            </p:cNvCxnSpPr>
            <p:nvPr/>
          </p:nvCxnSpPr>
          <p:spPr>
            <a:xfrm>
              <a:off x="2359069" y="2339552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30EBB913-C6D8-2E1F-0209-C2AB5FBEDA4B}"/>
                    </a:ext>
                  </a:extLst>
                </p:cNvPr>
                <p:cNvSpPr txBox="1"/>
                <p:nvPr/>
              </p:nvSpPr>
              <p:spPr>
                <a:xfrm>
                  <a:off x="2529237" y="2185586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30EBB913-C6D8-2E1F-0209-C2AB5FBED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237" y="2185586"/>
                  <a:ext cx="214995" cy="144527"/>
                </a:xfrm>
                <a:prstGeom prst="rect">
                  <a:avLst/>
                </a:prstGeom>
                <a:blipFill>
                  <a:blip r:embed="rId40"/>
                  <a:stretch>
                    <a:fillRect l="-11111" r="-5556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A13DE1E7-FDF6-4804-D32A-E82DF4D78C6C}"/>
                </a:ext>
              </a:extLst>
            </p:cNvPr>
            <p:cNvCxnSpPr>
              <a:cxnSpLocks/>
            </p:cNvCxnSpPr>
            <p:nvPr/>
          </p:nvCxnSpPr>
          <p:spPr>
            <a:xfrm>
              <a:off x="2364667" y="2498211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C0A8F7DB-619A-292A-1D4C-5DA35E584842}"/>
                    </a:ext>
                  </a:extLst>
                </p:cNvPr>
                <p:cNvSpPr txBox="1"/>
                <p:nvPr/>
              </p:nvSpPr>
              <p:spPr>
                <a:xfrm>
                  <a:off x="2525903" y="2345507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C0A8F7DB-619A-292A-1D4C-5DA35E584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903" y="2345507"/>
                  <a:ext cx="214995" cy="144527"/>
                </a:xfrm>
                <a:prstGeom prst="rect">
                  <a:avLst/>
                </a:prstGeom>
                <a:blipFill>
                  <a:blip r:embed="rId41"/>
                  <a:stretch>
                    <a:fillRect l="-11111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F1750F01-00E8-E228-145D-5B19C9662C5F}"/>
                </a:ext>
              </a:extLst>
            </p:cNvPr>
            <p:cNvCxnSpPr>
              <a:cxnSpLocks/>
            </p:cNvCxnSpPr>
            <p:nvPr/>
          </p:nvCxnSpPr>
          <p:spPr>
            <a:xfrm>
              <a:off x="2362706" y="2735544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9D44982E-0475-D94E-7D5A-147460F82A11}"/>
                    </a:ext>
                  </a:extLst>
                </p:cNvPr>
                <p:cNvSpPr txBox="1"/>
                <p:nvPr/>
              </p:nvSpPr>
              <p:spPr>
                <a:xfrm>
                  <a:off x="2523384" y="2578169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9D44982E-0475-D94E-7D5A-147460F82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384" y="2578169"/>
                  <a:ext cx="233013" cy="144527"/>
                </a:xfrm>
                <a:prstGeom prst="rect">
                  <a:avLst/>
                </a:prstGeom>
                <a:blipFill>
                  <a:blip r:embed="rId42"/>
                  <a:stretch>
                    <a:fillRect l="-10526" r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7C67A795-92A0-3BDA-A67A-3B1595054292}"/>
                    </a:ext>
                  </a:extLst>
                </p:cNvPr>
                <p:cNvSpPr txBox="1"/>
                <p:nvPr/>
              </p:nvSpPr>
              <p:spPr>
                <a:xfrm rot="5400000">
                  <a:off x="2622948" y="2485424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7C67A795-92A0-3BDA-A67A-3B1595054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622948" y="2485424"/>
                  <a:ext cx="131446" cy="16158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C8E25C9F-4761-FA4F-7F75-8FE9105BC6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3623" y="4010550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ECA52881-FD7A-4C9C-D02C-A6E6CA07D719}"/>
                    </a:ext>
                  </a:extLst>
                </p:cNvPr>
                <p:cNvSpPr txBox="1"/>
                <p:nvPr/>
              </p:nvSpPr>
              <p:spPr>
                <a:xfrm>
                  <a:off x="2523791" y="3856584"/>
                  <a:ext cx="225511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ECA52881-FD7A-4C9C-D02C-A6E6CA07D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791" y="3856584"/>
                  <a:ext cx="225511" cy="144527"/>
                </a:xfrm>
                <a:prstGeom prst="rect">
                  <a:avLst/>
                </a:prstGeom>
                <a:blipFill>
                  <a:blip r:embed="rId44"/>
                  <a:stretch>
                    <a:fillRect l="-10526" r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BBA0BAB0-D152-B2F8-8412-7D131BAE8D18}"/>
                </a:ext>
              </a:extLst>
            </p:cNvPr>
            <p:cNvCxnSpPr>
              <a:cxnSpLocks/>
            </p:cNvCxnSpPr>
            <p:nvPr/>
          </p:nvCxnSpPr>
          <p:spPr>
            <a:xfrm>
              <a:off x="2359221" y="4169209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85CFB1EE-1A0D-C31D-5C5C-C78F646AEE72}"/>
                    </a:ext>
                  </a:extLst>
                </p:cNvPr>
                <p:cNvSpPr txBox="1"/>
                <p:nvPr/>
              </p:nvSpPr>
              <p:spPr>
                <a:xfrm>
                  <a:off x="2520457" y="4016505"/>
                  <a:ext cx="225511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85CFB1EE-1A0D-C31D-5C5C-C78F646AE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457" y="4016505"/>
                  <a:ext cx="225511" cy="144527"/>
                </a:xfrm>
                <a:prstGeom prst="rect">
                  <a:avLst/>
                </a:prstGeom>
                <a:blipFill>
                  <a:blip r:embed="rId45"/>
                  <a:stretch>
                    <a:fillRect l="-1578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A7C4A23-0E44-17BA-9C41-6D9F5CB0332D}"/>
                </a:ext>
              </a:extLst>
            </p:cNvPr>
            <p:cNvCxnSpPr>
              <a:cxnSpLocks/>
            </p:cNvCxnSpPr>
            <p:nvPr/>
          </p:nvCxnSpPr>
          <p:spPr>
            <a:xfrm>
              <a:off x="2357260" y="4406542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B547347-0FB0-7000-9FA0-9D93A9D01254}"/>
                    </a:ext>
                  </a:extLst>
                </p:cNvPr>
                <p:cNvSpPr txBox="1"/>
                <p:nvPr/>
              </p:nvSpPr>
              <p:spPr>
                <a:xfrm>
                  <a:off x="2517938" y="4249167"/>
                  <a:ext cx="243528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B547347-0FB0-7000-9FA0-9D93A9D01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938" y="4249167"/>
                  <a:ext cx="243528" cy="144527"/>
                </a:xfrm>
                <a:prstGeom prst="rect">
                  <a:avLst/>
                </a:prstGeom>
                <a:blipFill>
                  <a:blip r:embed="rId46"/>
                  <a:stretch>
                    <a:fillRect l="-952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66FD24-9820-EDDD-6AC4-953510ED2599}"/>
                    </a:ext>
                  </a:extLst>
                </p:cNvPr>
                <p:cNvSpPr txBox="1"/>
                <p:nvPr/>
              </p:nvSpPr>
              <p:spPr>
                <a:xfrm rot="5400000">
                  <a:off x="2617502" y="4156422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66FD24-9820-EDDD-6AC4-953510ED2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617502" y="4156422"/>
                  <a:ext cx="131446" cy="1615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79E1B9C-644B-1809-F907-A12CC6051E1C}"/>
                </a:ext>
              </a:extLst>
            </p:cNvPr>
            <p:cNvCxnSpPr>
              <a:cxnSpLocks/>
            </p:cNvCxnSpPr>
            <p:nvPr/>
          </p:nvCxnSpPr>
          <p:spPr>
            <a:xfrm>
              <a:off x="6846336" y="2481766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0B158D1-B0BC-4A78-53D6-998F1DBFF01A}"/>
                    </a:ext>
                  </a:extLst>
                </p:cNvPr>
                <p:cNvSpPr txBox="1"/>
                <p:nvPr/>
              </p:nvSpPr>
              <p:spPr>
                <a:xfrm>
                  <a:off x="7016504" y="2327800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0B158D1-B0BC-4A78-53D6-998F1DBFF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504" y="2327800"/>
                  <a:ext cx="214995" cy="144527"/>
                </a:xfrm>
                <a:prstGeom prst="rect">
                  <a:avLst/>
                </a:prstGeom>
                <a:blipFill>
                  <a:blip r:embed="rId47"/>
                  <a:stretch>
                    <a:fillRect l="-1111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8BE068C-E452-C172-0A30-AE40B7F32E78}"/>
                </a:ext>
              </a:extLst>
            </p:cNvPr>
            <p:cNvCxnSpPr>
              <a:cxnSpLocks/>
            </p:cNvCxnSpPr>
            <p:nvPr/>
          </p:nvCxnSpPr>
          <p:spPr>
            <a:xfrm>
              <a:off x="6851934" y="2640425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FCE7D650-1B1F-0224-AD10-F71F4668A0BB}"/>
                    </a:ext>
                  </a:extLst>
                </p:cNvPr>
                <p:cNvSpPr txBox="1"/>
                <p:nvPr/>
              </p:nvSpPr>
              <p:spPr>
                <a:xfrm>
                  <a:off x="7013170" y="2487721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FCE7D650-1B1F-0224-AD10-F71F4668A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170" y="2487721"/>
                  <a:ext cx="214995" cy="144527"/>
                </a:xfrm>
                <a:prstGeom prst="rect">
                  <a:avLst/>
                </a:prstGeom>
                <a:blipFill>
                  <a:blip r:embed="rId48"/>
                  <a:stretch>
                    <a:fillRect l="-17647" r="-588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F435F4A-8E6B-A6AC-7DA5-6B33488F5BBC}"/>
                </a:ext>
              </a:extLst>
            </p:cNvPr>
            <p:cNvCxnSpPr>
              <a:cxnSpLocks/>
            </p:cNvCxnSpPr>
            <p:nvPr/>
          </p:nvCxnSpPr>
          <p:spPr>
            <a:xfrm>
              <a:off x="6849973" y="2877758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A782428-D5C0-2581-52AD-BFEA06362A40}"/>
                    </a:ext>
                  </a:extLst>
                </p:cNvPr>
                <p:cNvSpPr txBox="1"/>
                <p:nvPr/>
              </p:nvSpPr>
              <p:spPr>
                <a:xfrm>
                  <a:off x="7010651" y="2720383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A782428-D5C0-2581-52AD-BFEA06362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651" y="2720383"/>
                  <a:ext cx="233013" cy="144527"/>
                </a:xfrm>
                <a:prstGeom prst="rect">
                  <a:avLst/>
                </a:prstGeom>
                <a:blipFill>
                  <a:blip r:embed="rId49"/>
                  <a:stretch>
                    <a:fillRect l="-10000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1EB90378-490B-7502-FF3D-D62E036B2319}"/>
                    </a:ext>
                  </a:extLst>
                </p:cNvPr>
                <p:cNvSpPr txBox="1"/>
                <p:nvPr/>
              </p:nvSpPr>
              <p:spPr>
                <a:xfrm rot="5400000">
                  <a:off x="7110215" y="2627638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1EB90378-490B-7502-FF3D-D62E036B2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10215" y="2627638"/>
                  <a:ext cx="131446" cy="161583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D6EBFD0-D495-10A8-8C07-CBBC1A50896C}"/>
                </a:ext>
              </a:extLst>
            </p:cNvPr>
            <p:cNvCxnSpPr>
              <a:cxnSpLocks/>
            </p:cNvCxnSpPr>
            <p:nvPr/>
          </p:nvCxnSpPr>
          <p:spPr>
            <a:xfrm>
              <a:off x="6848199" y="4186224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9288025-7DFA-0A5F-2054-CFB6C4B9EE35}"/>
                    </a:ext>
                  </a:extLst>
                </p:cNvPr>
                <p:cNvSpPr txBox="1"/>
                <p:nvPr/>
              </p:nvSpPr>
              <p:spPr>
                <a:xfrm>
                  <a:off x="7018367" y="4032258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9288025-7DFA-0A5F-2054-CFB6C4B9E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8367" y="4032258"/>
                  <a:ext cx="214995" cy="144527"/>
                </a:xfrm>
                <a:prstGeom prst="rect">
                  <a:avLst/>
                </a:prstGeom>
                <a:blipFill>
                  <a:blip r:embed="rId51"/>
                  <a:stretch>
                    <a:fillRect l="-1111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B2EE16C-C57A-E2B7-1FAE-12A4550EDDAA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97" y="4344883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212C73E-BAA3-5F90-E73D-271F19C02F65}"/>
                    </a:ext>
                  </a:extLst>
                </p:cNvPr>
                <p:cNvSpPr txBox="1"/>
                <p:nvPr/>
              </p:nvSpPr>
              <p:spPr>
                <a:xfrm>
                  <a:off x="7015033" y="4192179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212C73E-BAA3-5F90-E73D-271F19C02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033" y="4192179"/>
                  <a:ext cx="214995" cy="144527"/>
                </a:xfrm>
                <a:prstGeom prst="rect">
                  <a:avLst/>
                </a:prstGeom>
                <a:blipFill>
                  <a:blip r:embed="rId52"/>
                  <a:stretch>
                    <a:fillRect l="-17647" r="-588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9FA8026E-C027-B9E9-D7EA-7D21060669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1836" y="4582216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19AC45E-295D-179B-1F8E-11BF1CDDDD4A}"/>
                    </a:ext>
                  </a:extLst>
                </p:cNvPr>
                <p:cNvSpPr txBox="1"/>
                <p:nvPr/>
              </p:nvSpPr>
              <p:spPr>
                <a:xfrm>
                  <a:off x="7012514" y="4424841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19AC45E-295D-179B-1F8E-11BF1CDDD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514" y="4424841"/>
                  <a:ext cx="233013" cy="144527"/>
                </a:xfrm>
                <a:prstGeom prst="rect">
                  <a:avLst/>
                </a:prstGeom>
                <a:blipFill>
                  <a:blip r:embed="rId53"/>
                  <a:stretch>
                    <a:fillRect l="-15789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796A8ED-417A-679E-A1E8-934584BD3601}"/>
                    </a:ext>
                  </a:extLst>
                </p:cNvPr>
                <p:cNvSpPr txBox="1"/>
                <p:nvPr/>
              </p:nvSpPr>
              <p:spPr>
                <a:xfrm rot="5400000">
                  <a:off x="7112078" y="4332096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796A8ED-417A-679E-A1E8-934584BD3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12078" y="4332096"/>
                  <a:ext cx="131446" cy="16158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04F36A8-8708-0441-D419-1B84CD6CD096}"/>
              </a:ext>
            </a:extLst>
          </p:cNvPr>
          <p:cNvCxnSpPr>
            <a:cxnSpLocks/>
          </p:cNvCxnSpPr>
          <p:nvPr/>
        </p:nvCxnSpPr>
        <p:spPr>
          <a:xfrm>
            <a:off x="0" y="596597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55081FA3-1846-A178-D341-3B35BAA77AE0}"/>
              </a:ext>
            </a:extLst>
          </p:cNvPr>
          <p:cNvSpPr txBox="1"/>
          <p:nvPr/>
        </p:nvSpPr>
        <p:spPr>
          <a:xfrm>
            <a:off x="349496" y="6025162"/>
            <a:ext cx="842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purpose of this is to facilitate functioning in Environments with unbalanced rewards.</a:t>
            </a:r>
          </a:p>
        </p:txBody>
      </p:sp>
    </p:spTree>
    <p:extLst>
      <p:ext uri="{BB962C8B-B14F-4D97-AF65-F5344CB8AC3E}">
        <p14:creationId xmlns:p14="http://schemas.microsoft.com/office/powerpoint/2010/main" val="115978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38A8-DA57-AE19-8EE2-6C246158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46A9-E8A9-F388-92AE-EA2B9356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&amp; 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B937E-4FFC-E9E0-D3CF-D5D2AA5F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2651BC-3DA8-E63B-FEA5-5E371DF796E6}"/>
              </a:ext>
            </a:extLst>
          </p:cNvPr>
          <p:cNvGrpSpPr/>
          <p:nvPr/>
        </p:nvGrpSpPr>
        <p:grpSpPr>
          <a:xfrm>
            <a:off x="833057" y="2223129"/>
            <a:ext cx="3516663" cy="2565732"/>
            <a:chOff x="775638" y="1527584"/>
            <a:chExt cx="2881961" cy="2081672"/>
          </a:xfrm>
        </p:grpSpPr>
        <p:pic>
          <p:nvPicPr>
            <p:cNvPr id="1034" name="Picture 10" descr="Free Vectors | car icon">
              <a:extLst>
                <a:ext uri="{FF2B5EF4-FFF2-40B4-BE49-F238E27FC236}">
                  <a16:creationId xmlns:a16="http://schemas.microsoft.com/office/drawing/2014/main" id="{1C9EBF4F-E3E9-2EE1-4C13-40A83729E5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9" t="31127" r="4906" b="30008"/>
            <a:stretch/>
          </p:blipFill>
          <p:spPr bwMode="auto">
            <a:xfrm flipH="1">
              <a:off x="860946" y="2398955"/>
              <a:ext cx="2738694" cy="121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uel Icon Graphic by ahlangraphic · Creative Fabrica">
              <a:extLst>
                <a:ext uri="{FF2B5EF4-FFF2-40B4-BE49-F238E27FC236}">
                  <a16:creationId xmlns:a16="http://schemas.microsoft.com/office/drawing/2014/main" id="{92F70A27-5C08-BF42-1D9F-58A212B92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42" b="78882" l="30992" r="68678">
                          <a14:foregroundMark x1="38595" y1="32050" x2="38595" y2="32050"/>
                          <a14:foregroundMark x1="38926" y1="27081" x2="37025" y2="27453"/>
                          <a14:foregroundMark x1="33058" y1="28944" x2="37273" y2="29565"/>
                          <a14:foregroundMark x1="31074" y1="27950" x2="31074" y2="27950"/>
                          <a14:foregroundMark x1="61736" y1="49193" x2="61736" y2="49193"/>
                          <a14:foregroundMark x1="61653" y1="70435" x2="62810" y2="57267"/>
                          <a14:foregroundMark x1="44628" y1="72298" x2="53306" y2="72547"/>
                          <a14:foregroundMark x1="63388" y1="71304" x2="64215" y2="73043"/>
                          <a14:foregroundMark x1="64215" y1="72795" x2="67273" y2="76894"/>
                          <a14:foregroundMark x1="68678" y1="73913" x2="68678" y2="73913"/>
                          <a14:foregroundMark x1="56694" y1="24969" x2="56694" y2="24969"/>
                          <a14:foregroundMark x1="51736" y1="24596" x2="51736" y2="24596"/>
                          <a14:foregroundMark x1="46860" y1="23478" x2="46860" y2="23478"/>
                          <a14:foregroundMark x1="50331" y1="21366" x2="50331" y2="21366"/>
                          <a14:foregroundMark x1="64463" y1="78882" x2="64463" y2="78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9" t="19098" r="28706" b="18302"/>
            <a:stretch/>
          </p:blipFill>
          <p:spPr bwMode="auto">
            <a:xfrm>
              <a:off x="775638" y="2140227"/>
              <a:ext cx="561296" cy="60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eatbelt - Seatbelt Safety Icon - CleanPNG">
              <a:extLst>
                <a:ext uri="{FF2B5EF4-FFF2-40B4-BE49-F238E27FC236}">
                  <a16:creationId xmlns:a16="http://schemas.microsoft.com/office/drawing/2014/main" id="{95706DAD-81A4-3B9F-A600-FDFE43B4B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37" b="98291" l="8372" r="88372">
                          <a14:foregroundMark x1="48837" y1="37607" x2="48837" y2="37607"/>
                          <a14:foregroundMark x1="48837" y1="15812" x2="48837" y2="15812"/>
                          <a14:foregroundMark x1="70698" y1="32479" x2="70698" y2="32479"/>
                          <a14:foregroundMark x1="61395" y1="63248" x2="61395" y2="63248"/>
                          <a14:foregroundMark x1="49302" y1="6410" x2="49302" y2="6410"/>
                          <a14:foregroundMark x1="48372" y1="2564" x2="48372" y2="2564"/>
                          <a14:foregroundMark x1="18605" y1="73077" x2="18605" y2="73077"/>
                          <a14:foregroundMark x1="43721" y1="79915" x2="43721" y2="79915"/>
                          <a14:foregroundMark x1="80000" y1="76496" x2="80000" y2="76496"/>
                          <a14:foregroundMark x1="61860" y1="96581" x2="61860" y2="96581"/>
                          <a14:foregroundMark x1="38140" y1="98291" x2="38140" y2="98291"/>
                        </a14:backgroundRemoval>
                      </a14:imgEffect>
                      <a14:imgEffect>
                        <a14:sharpenSoften amount="-79000"/>
                      </a14:imgEffect>
                      <a14:imgEffect>
                        <a14:brightnessContrast brigh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901" y="2099152"/>
              <a:ext cx="721698" cy="72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lack speed icon - Free black speed icons">
              <a:extLst>
                <a:ext uri="{FF2B5EF4-FFF2-40B4-BE49-F238E27FC236}">
                  <a16:creationId xmlns:a16="http://schemas.microsoft.com/office/drawing/2014/main" id="{D620CE4B-DC90-300B-352D-A00E4BC17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33" b="89778" l="1778" r="96889">
                          <a14:foregroundMark x1="27556" y1="19556" x2="27556" y2="19556"/>
                          <a14:foregroundMark x1="40889" y1="15556" x2="48000" y2="16000"/>
                          <a14:foregroundMark x1="56444" y1="15556" x2="62222" y2="16000"/>
                          <a14:foregroundMark x1="69778" y1="19556" x2="79556" y2="26222"/>
                          <a14:foregroundMark x1="84444" y1="31111" x2="90667" y2="44889"/>
                          <a14:foregroundMark x1="93333" y1="48000" x2="92889" y2="62222"/>
                          <a14:foregroundMark x1="87111" y1="82667" x2="92444" y2="68000"/>
                          <a14:foregroundMark x1="96889" y1="61333" x2="96889" y2="61333"/>
                          <a14:foregroundMark x1="59111" y1="58222" x2="59111" y2="58222"/>
                          <a14:foregroundMark x1="9333" y1="42222" x2="8444" y2="48444"/>
                          <a14:foregroundMark x1="6667" y1="50222" x2="6667" y2="56444"/>
                          <a14:foregroundMark x1="1778" y1="59556" x2="1778" y2="59556"/>
                          <a14:foregroundMark x1="42667" y1="88000" x2="50667" y2="88444"/>
                          <a14:foregroundMark x1="48000" y1="9333" x2="48000" y2="9333"/>
                        </a14:backgroundRemoval>
                      </a14:imgEffect>
                      <a14:imgEffect>
                        <a14:sharpenSoften amount="-54000"/>
                      </a14:imgEffect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442" y="1735823"/>
              <a:ext cx="594036" cy="59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nature Icon - Free PNG &amp; SVG 4523565 - Noun Project">
              <a:extLst>
                <a:ext uri="{FF2B5EF4-FFF2-40B4-BE49-F238E27FC236}">
                  <a16:creationId xmlns:a16="http://schemas.microsoft.com/office/drawing/2014/main" id="{EE092B60-4D8A-4FBE-405D-9E1D09908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71000"/>
                      </a14:imgEffect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333" y="1527584"/>
              <a:ext cx="1078133" cy="1078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45F0FF-6D78-ADA1-4ECA-D81519B521F1}"/>
              </a:ext>
            </a:extLst>
          </p:cNvPr>
          <p:cNvGrpSpPr/>
          <p:nvPr/>
        </p:nvGrpSpPr>
        <p:grpSpPr>
          <a:xfrm>
            <a:off x="5418169" y="2570186"/>
            <a:ext cx="2227878" cy="2114772"/>
            <a:chOff x="5440285" y="2803670"/>
            <a:chExt cx="1968675" cy="1819754"/>
          </a:xfrm>
        </p:grpSpPr>
        <p:sp>
          <p:nvSpPr>
            <p:cNvPr id="29" name="Round Same-side Corner of Rectangle 28">
              <a:extLst>
                <a:ext uri="{FF2B5EF4-FFF2-40B4-BE49-F238E27FC236}">
                  <a16:creationId xmlns:a16="http://schemas.microsoft.com/office/drawing/2014/main" id="{BBD0F591-8EC7-1BFE-1606-B57EBAB93858}"/>
                </a:ext>
              </a:extLst>
            </p:cNvPr>
            <p:cNvSpPr/>
            <p:nvPr/>
          </p:nvSpPr>
          <p:spPr>
            <a:xfrm>
              <a:off x="6305024" y="3403443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F3D979-4295-957D-FD5C-B00C68A92652}"/>
                </a:ext>
              </a:extLst>
            </p:cNvPr>
            <p:cNvSpPr/>
            <p:nvPr/>
          </p:nvSpPr>
          <p:spPr>
            <a:xfrm>
              <a:off x="6404530" y="2803670"/>
              <a:ext cx="540000" cy="540000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-side Corner of Rectangle 24">
              <a:extLst>
                <a:ext uri="{FF2B5EF4-FFF2-40B4-BE49-F238E27FC236}">
                  <a16:creationId xmlns:a16="http://schemas.microsoft.com/office/drawing/2014/main" id="{931595DA-5CFC-EB9B-22CC-9D24C3BE53A1}"/>
                </a:ext>
              </a:extLst>
            </p:cNvPr>
            <p:cNvSpPr/>
            <p:nvPr/>
          </p:nvSpPr>
          <p:spPr>
            <a:xfrm>
              <a:off x="6688960" y="3813297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6BBC56-6912-AAE8-A8EE-58B6F6AEC3D6}"/>
                </a:ext>
              </a:extLst>
            </p:cNvPr>
            <p:cNvSpPr/>
            <p:nvPr/>
          </p:nvSpPr>
          <p:spPr>
            <a:xfrm>
              <a:off x="6789718" y="3213524"/>
              <a:ext cx="540000" cy="540000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41867B6C-42BD-E912-F1B1-2B476DB42673}"/>
                </a:ext>
              </a:extLst>
            </p:cNvPr>
            <p:cNvSpPr/>
            <p:nvPr/>
          </p:nvSpPr>
          <p:spPr>
            <a:xfrm>
              <a:off x="5743063" y="3535515"/>
              <a:ext cx="720000" cy="5918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4F1F5D-37D2-2D74-F8FD-6B10AD2081E8}"/>
                </a:ext>
              </a:extLst>
            </p:cNvPr>
            <p:cNvSpPr/>
            <p:nvPr/>
          </p:nvSpPr>
          <p:spPr>
            <a:xfrm>
              <a:off x="5833063" y="2924984"/>
              <a:ext cx="540000" cy="540000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C7B99EC1-0248-F24B-DDD6-23CABFC200CB}"/>
                </a:ext>
              </a:extLst>
            </p:cNvPr>
            <p:cNvSpPr/>
            <p:nvPr/>
          </p:nvSpPr>
          <p:spPr>
            <a:xfrm>
              <a:off x="5440285" y="3806584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2EE0E0-E0BD-27B0-8B54-248F453499F2}"/>
                </a:ext>
              </a:extLst>
            </p:cNvPr>
            <p:cNvSpPr/>
            <p:nvPr/>
          </p:nvSpPr>
          <p:spPr>
            <a:xfrm>
              <a:off x="5530285" y="3217569"/>
              <a:ext cx="540000" cy="540000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D24D81D5-BA48-BD25-3316-81566BEC3F89}"/>
                </a:ext>
              </a:extLst>
            </p:cNvPr>
            <p:cNvSpPr/>
            <p:nvPr/>
          </p:nvSpPr>
          <p:spPr>
            <a:xfrm>
              <a:off x="6088867" y="3951352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2DE6BE-2DF1-D8D2-D20D-BAB4D39C4592}"/>
                </a:ext>
              </a:extLst>
            </p:cNvPr>
            <p:cNvSpPr/>
            <p:nvPr/>
          </p:nvSpPr>
          <p:spPr>
            <a:xfrm>
              <a:off x="6178867" y="3362337"/>
              <a:ext cx="540000" cy="540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E0662D5-8188-4373-3140-99C58F2C0088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Motivation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FCFC1E-6044-91AA-2EAF-B50B1307D4FD}"/>
              </a:ext>
            </a:extLst>
          </p:cNvPr>
          <p:cNvSpPr txBox="1"/>
          <p:nvPr/>
        </p:nvSpPr>
        <p:spPr>
          <a:xfrm>
            <a:off x="744071" y="4808201"/>
            <a:ext cx="360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Environments </a:t>
            </a:r>
          </a:p>
          <a:p>
            <a:pPr algn="ctr"/>
            <a:r>
              <a:rPr lang="en-US" dirty="0"/>
              <a:t>with Multiple 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FF8165-6D12-EB02-70DF-7EB2014D6B42}"/>
              </a:ext>
            </a:extLst>
          </p:cNvPr>
          <p:cNvSpPr txBox="1"/>
          <p:nvPr/>
        </p:nvSpPr>
        <p:spPr>
          <a:xfrm>
            <a:off x="4772785" y="4808200"/>
            <a:ext cx="360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Groups of Humans with Different, Complex, Dynamic Preferences</a:t>
            </a:r>
          </a:p>
        </p:txBody>
      </p:sp>
    </p:spTree>
    <p:extLst>
      <p:ext uri="{BB962C8B-B14F-4D97-AF65-F5344CB8AC3E}">
        <p14:creationId xmlns:p14="http://schemas.microsoft.com/office/powerpoint/2010/main" val="173451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A5488A-C279-58A7-B622-F1652D06D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A0E-0CA7-A74F-A9AF-1531AF6C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2A688-5696-3F1B-A5E7-5A7EA471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30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05132736-32F7-A0DC-5F99-83454D0F163F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Evaluating MORL Models</a:t>
            </a:r>
          </a:p>
        </p:txBody>
      </p:sp>
      <p:pic>
        <p:nvPicPr>
          <p:cNvPr id="64" name="Picture 63" descr="A diagram of a graph&#10;&#10;AI-generated content may be incorrect.">
            <a:extLst>
              <a:ext uri="{FF2B5EF4-FFF2-40B4-BE49-F238E27FC236}">
                <a16:creationId xmlns:a16="http://schemas.microsoft.com/office/drawing/2014/main" id="{211B8B6A-1144-E6AC-5535-EBEC3D32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07" y="3970929"/>
            <a:ext cx="4590729" cy="2492381"/>
          </a:xfrm>
          <a:prstGeom prst="rect">
            <a:avLst/>
          </a:prstGeom>
        </p:spPr>
      </p:pic>
      <p:pic>
        <p:nvPicPr>
          <p:cNvPr id="66" name="Picture 65" descr="A diagram of a diagram with red and blue dots&#10;&#10;AI-generated content may be incorrect.">
            <a:extLst>
              <a:ext uri="{FF2B5EF4-FFF2-40B4-BE49-F238E27FC236}">
                <a16:creationId xmlns:a16="http://schemas.microsoft.com/office/drawing/2014/main" id="{CBDF08ED-0EC1-3719-FE24-E0CEE104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9" y="1491881"/>
            <a:ext cx="5205339" cy="2835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EFD8B4F-09AB-4C36-7BD7-230F5F7B1C52}"/>
                  </a:ext>
                </a:extLst>
              </p:cNvPr>
              <p:cNvSpPr txBox="1"/>
              <p:nvPr/>
            </p:nvSpPr>
            <p:spPr>
              <a:xfrm>
                <a:off x="5405413" y="2376059"/>
                <a:ext cx="35144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∣∄</m:t>
                      </m:r>
                      <m:sSup>
                        <m:sSupPr>
                          <m:ctrlPr>
                            <a:rPr lang="en-IE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sz="240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IE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IE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EFD8B4F-09AB-4C36-7BD7-230F5F7B1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13" y="2376059"/>
                <a:ext cx="351447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068175-D239-D99A-D9F3-B21AB2DE130A}"/>
                  </a:ext>
                </a:extLst>
              </p:cNvPr>
              <p:cNvSpPr txBox="1"/>
              <p:nvPr/>
            </p:nvSpPr>
            <p:spPr>
              <a:xfrm>
                <a:off x="5405413" y="2836475"/>
                <a:ext cx="3514470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068175-D239-D99A-D9F3-B21AB2DE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13" y="2836475"/>
                <a:ext cx="3514470" cy="277255"/>
              </a:xfrm>
              <a:prstGeom prst="rect">
                <a:avLst/>
              </a:prstGeom>
              <a:blipFill>
                <a:blip r:embed="rId5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9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B0B-15E0-3366-CC77-7F8A7D97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E8888-993F-7323-0850-16EFF053D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Analyzing W-Value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AF8E-4876-5AED-83CE-52935C19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31</a:t>
            </a:fld>
            <a:endParaRPr lang="en-IE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761F66E3-52FC-299C-884E-B352D3C89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85" y="1745024"/>
            <a:ext cx="6552429" cy="4761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031A0-2939-00A0-5B3A-DEE1C0F9412E}"/>
              </a:ext>
            </a:extLst>
          </p:cNvPr>
          <p:cNvSpPr txBox="1"/>
          <p:nvPr/>
        </p:nvSpPr>
        <p:spPr>
          <a:xfrm>
            <a:off x="2419143" y="1482786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W-Values Over Training</a:t>
            </a:r>
          </a:p>
        </p:txBody>
      </p:sp>
    </p:spTree>
    <p:extLst>
      <p:ext uri="{BB962C8B-B14F-4D97-AF65-F5344CB8AC3E}">
        <p14:creationId xmlns:p14="http://schemas.microsoft.com/office/powerpoint/2010/main" val="39228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9765-6544-2CFB-1041-81C8B041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02479-8E0C-D922-0D8F-550324265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CAD4A-7C06-7972-352A-2A677BEC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922" y="6162000"/>
            <a:ext cx="1718077" cy="336826"/>
          </a:xfrm>
        </p:spPr>
        <p:txBody>
          <a:bodyPr/>
          <a:lstStyle/>
          <a:p>
            <a:fld id="{7D300DB9-A23F-43BD-B7EF-862D750C72E7}" type="slidenum">
              <a:rPr lang="en-IE" smtClean="0"/>
              <a:t>32</a:t>
            </a:fld>
            <a:endParaRPr lang="en-IE"/>
          </a:p>
        </p:txBody>
      </p:sp>
      <p:pic>
        <p:nvPicPr>
          <p:cNvPr id="137" name="Picture 13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C0B2777-FB5E-A45C-EF05-8F56B6E3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8" y="2236312"/>
            <a:ext cx="4320000" cy="3240000"/>
          </a:xfrm>
          <a:prstGeom prst="rect">
            <a:avLst/>
          </a:prstGeom>
        </p:spPr>
      </p:pic>
      <p:pic>
        <p:nvPicPr>
          <p:cNvPr id="139" name="Picture 138" descr="A graph of a network loss&#10;&#10;AI-generated content may be incorrect.">
            <a:extLst>
              <a:ext uri="{FF2B5EF4-FFF2-40B4-BE49-F238E27FC236}">
                <a16:creationId xmlns:a16="http://schemas.microsoft.com/office/drawing/2014/main" id="{EA313472-0337-1CE2-427E-53A9B272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28" y="2236312"/>
            <a:ext cx="4068568" cy="32400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08889585-34EB-BB15-2A44-9A77F9E9B0EF}"/>
              </a:ext>
            </a:extLst>
          </p:cNvPr>
          <p:cNvSpPr txBox="1"/>
          <p:nvPr/>
        </p:nvSpPr>
        <p:spPr>
          <a:xfrm>
            <a:off x="447228" y="1735172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Rewards During Training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2BA8E7-0354-3907-3D9B-45BA98E5E928}"/>
              </a:ext>
            </a:extLst>
          </p:cNvPr>
          <p:cNvSpPr txBox="1"/>
          <p:nvPr/>
        </p:nvSpPr>
        <p:spPr>
          <a:xfrm>
            <a:off x="447228" y="2181329"/>
            <a:ext cx="43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Objective 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22A38DD-BBBA-6FA9-BC70-8E22D513C3FA}"/>
              </a:ext>
            </a:extLst>
          </p:cNvPr>
          <p:cNvSpPr txBox="1"/>
          <p:nvPr/>
        </p:nvSpPr>
        <p:spPr>
          <a:xfrm>
            <a:off x="447228" y="3745524"/>
            <a:ext cx="43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Objective 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1DD1198-A790-EE79-84BA-F2280129927D}"/>
              </a:ext>
            </a:extLst>
          </p:cNvPr>
          <p:cNvSpPr txBox="1"/>
          <p:nvPr/>
        </p:nvSpPr>
        <p:spPr>
          <a:xfrm rot="16200000">
            <a:off x="108010" y="2954100"/>
            <a:ext cx="927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Reward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36E38B1-8303-0EE0-345C-B4E83848A69C}"/>
              </a:ext>
            </a:extLst>
          </p:cNvPr>
          <p:cNvSpPr txBox="1"/>
          <p:nvPr/>
        </p:nvSpPr>
        <p:spPr>
          <a:xfrm rot="16200000">
            <a:off x="67907" y="4412835"/>
            <a:ext cx="927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Reward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3AA7177-4334-8D6C-7F19-E8CD2CCEB466}"/>
              </a:ext>
            </a:extLst>
          </p:cNvPr>
          <p:cNvSpPr txBox="1"/>
          <p:nvPr/>
        </p:nvSpPr>
        <p:spPr>
          <a:xfrm>
            <a:off x="4641512" y="1729581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8175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5599-BF4D-A0C7-46F1-B72867FD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5DCD4-5A90-7ECC-56F4-11A74A89C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Comparing Different Human Preferences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77C37-E887-F790-0798-69EFAA87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33</a:t>
            </a:fld>
            <a:endParaRPr lang="en-I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9B428-870D-D93C-C9DC-9CC6117A7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4950"/>
              </p:ext>
            </p:extLst>
          </p:nvPr>
        </p:nvGraphicFramePr>
        <p:xfrm>
          <a:off x="578332" y="1555513"/>
          <a:ext cx="7987336" cy="4813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889">
                  <a:extLst>
                    <a:ext uri="{9D8B030D-6E8A-4147-A177-3AD203B41FA5}">
                      <a16:colId xmlns:a16="http://schemas.microsoft.com/office/drawing/2014/main" val="1053623858"/>
                    </a:ext>
                  </a:extLst>
                </a:gridCol>
                <a:gridCol w="662151">
                  <a:extLst>
                    <a:ext uri="{9D8B030D-6E8A-4147-A177-3AD203B41FA5}">
                      <a16:colId xmlns:a16="http://schemas.microsoft.com/office/drawing/2014/main" val="43206589"/>
                    </a:ext>
                  </a:extLst>
                </a:gridCol>
                <a:gridCol w="3321269">
                  <a:extLst>
                    <a:ext uri="{9D8B030D-6E8A-4147-A177-3AD203B41FA5}">
                      <a16:colId xmlns:a16="http://schemas.microsoft.com/office/drawing/2014/main" val="3278972785"/>
                    </a:ext>
                  </a:extLst>
                </a:gridCol>
                <a:gridCol w="3342027">
                  <a:extLst>
                    <a:ext uri="{9D8B030D-6E8A-4147-A177-3AD203B41FA5}">
                      <a16:colId xmlns:a16="http://schemas.microsoft.com/office/drawing/2014/main" val="3206008902"/>
                    </a:ext>
                  </a:extLst>
                </a:gridCol>
              </a:tblGrid>
              <a:tr h="29924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Human Preferences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037830"/>
                  </a:ext>
                </a:extLst>
              </a:tr>
              <a:tr h="40049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Objective1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Objective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Democratic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74807"/>
                  </a:ext>
                </a:extLst>
              </a:tr>
              <a:tr h="2086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14706"/>
                  </a:ext>
                </a:extLst>
              </a:tr>
              <a:tr h="20270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12475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A4D64A-666E-D48D-38F6-C3FB2D24C04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4652" r="4953" b="12414"/>
          <a:stretch/>
        </p:blipFill>
        <p:spPr>
          <a:xfrm>
            <a:off x="5543330" y="2322785"/>
            <a:ext cx="2808000" cy="1944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234733-DE74-4DCE-97D8-2A9B23D482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4596" r="4523" b="12181"/>
          <a:stretch/>
        </p:blipFill>
        <p:spPr>
          <a:xfrm>
            <a:off x="2217684" y="2312275"/>
            <a:ext cx="2808000" cy="19440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3EF826-B3EE-36F1-26FA-B2FCEADF119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" t="4637" r="4805" b="12302"/>
          <a:stretch/>
        </p:blipFill>
        <p:spPr>
          <a:xfrm>
            <a:off x="2217684" y="4392138"/>
            <a:ext cx="2808000" cy="1944000"/>
          </a:xfrm>
          <a:prstGeom prst="rect">
            <a:avLst/>
          </a:prstGeom>
        </p:spPr>
      </p:pic>
      <p:pic>
        <p:nvPicPr>
          <p:cNvPr id="14" name="Picture 13" descr="A yellow squares with black text&#10;&#10;AI-generated content may be incorrect.">
            <a:extLst>
              <a:ext uri="{FF2B5EF4-FFF2-40B4-BE49-F238E27FC236}">
                <a16:creationId xmlns:a16="http://schemas.microsoft.com/office/drawing/2014/main" id="{3889D637-427D-A260-8525-ED8BA3A3CC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 t="4660" r="4226" b="12517"/>
          <a:stretch/>
        </p:blipFill>
        <p:spPr>
          <a:xfrm>
            <a:off x="5596506" y="4380831"/>
            <a:ext cx="2808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Implementing These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34</a:t>
            </a:fld>
            <a:endParaRPr lang="en-I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819C4-8C6E-2763-7AEB-A60220D15B08}"/>
              </a:ext>
            </a:extLst>
          </p:cNvPr>
          <p:cNvGrpSpPr/>
          <p:nvPr/>
        </p:nvGrpSpPr>
        <p:grpSpPr>
          <a:xfrm>
            <a:off x="692458" y="1975843"/>
            <a:ext cx="3329126" cy="4095711"/>
            <a:chOff x="828674" y="1745025"/>
            <a:chExt cx="2841464" cy="3394260"/>
          </a:xfrm>
        </p:grpSpPr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9F384A3-048D-F846-E90A-5F9F90FC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74" y="1745025"/>
              <a:ext cx="2841464" cy="31173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F69D2B-6D4C-5F66-EE71-CA01016F3C75}"/>
                </a:ext>
              </a:extLst>
            </p:cNvPr>
            <p:cNvSpPr txBox="1"/>
            <p:nvPr/>
          </p:nvSpPr>
          <p:spPr>
            <a:xfrm>
              <a:off x="828674" y="4862286"/>
              <a:ext cx="28414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solidFill>
                    <a:srgbClr val="002060"/>
                  </a:solidFill>
                </a:rPr>
                <a:t>https://github.com/JuanK120/RL_EWS</a:t>
              </a:r>
            </a:p>
          </p:txBody>
        </p:sp>
      </p:grpSp>
      <p:pic>
        <p:nvPicPr>
          <p:cNvPr id="14" name="Picture 1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90C9512C-FF89-4090-F048-F56DDD99C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65" y="3587779"/>
            <a:ext cx="4275377" cy="2411075"/>
          </a:xfrm>
          <a:prstGeom prst="rect">
            <a:avLst/>
          </a:prstGeo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9DB4D42F-4A93-D1E9-E130-54EA01AD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1"/>
          <a:stretch/>
        </p:blipFill>
        <p:spPr bwMode="auto">
          <a:xfrm>
            <a:off x="4755044" y="1943477"/>
            <a:ext cx="1470033" cy="13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 2.0 Officially Released">
            <a:extLst>
              <a:ext uri="{FF2B5EF4-FFF2-40B4-BE49-F238E27FC236}">
                <a16:creationId xmlns:a16="http://schemas.microsoft.com/office/drawing/2014/main" id="{887C8B66-A769-2A38-33CB-FFD7308F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7" t="7522" r="31584" b="7523"/>
          <a:stretch/>
        </p:blipFill>
        <p:spPr bwMode="auto">
          <a:xfrm>
            <a:off x="6549198" y="1943477"/>
            <a:ext cx="1126418" cy="13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84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9B5D4-6F0B-F87E-9312-9B216D49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35</a:t>
            </a:fld>
            <a:endParaRPr lang="en-I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B904B1-B248-02DE-0F8C-51B7FC75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B91E565-B396-9898-A328-5F5B1B1C5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Sea Treasure Action Selection W-Values</a:t>
            </a:r>
          </a:p>
        </p:txBody>
      </p:sp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784AACC-8F65-21A0-DE58-13E33801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751" r="1311" b="1075"/>
          <a:stretch/>
        </p:blipFill>
        <p:spPr>
          <a:xfrm>
            <a:off x="1213338" y="1476000"/>
            <a:ext cx="6717323" cy="50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9E94-1FA3-7D01-A2AD-2251D96F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8A49-1EC4-E467-588F-BA5BBBA0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&amp; 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1098F-2312-6E57-D05D-6EE8BABF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</a:t>
            </a:fld>
            <a:endParaRPr lang="en-I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D70B91-B035-38C2-9482-9F457FF184F7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Objective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9693F1-00CE-FE97-3872-17B430E0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Review: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The current state-of-the-art MORL Models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Methods of Human Preference Integration</a:t>
            </a:r>
          </a:p>
          <a:p>
            <a:pPr marL="457200" indent="-457200">
              <a:buFont typeface="+mj-lt"/>
              <a:buAutoNum type="arabicPeriod"/>
            </a:pPr>
            <a:endParaRPr lang="en-GB" sz="3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Design a Collaborative ML Architecture with Post-Hoc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Test and Evaluate the Novel Architecture </a:t>
            </a:r>
            <a:r>
              <a:rPr lang="en-GB"/>
              <a:t>against DWN.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Analyse the the Impact of Human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73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ECF4-C799-075E-124C-F8FE5809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F202-39F5-74CF-1C29-024B4D64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6489-ADD1-2E2E-689B-C72231B6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B6B369F-1AC3-EE6D-E53E-D2233693B71F}"/>
              </a:ext>
            </a:extLst>
          </p:cNvPr>
          <p:cNvSpPr txBox="1">
            <a:spLocks/>
          </p:cNvSpPr>
          <p:nvPr/>
        </p:nvSpPr>
        <p:spPr>
          <a:xfrm>
            <a:off x="554556" y="1987475"/>
            <a:ext cx="3953400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Reinforcement Learning (RL)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32677-BCD5-7DD6-13AE-DBC3F9F1D68A}"/>
              </a:ext>
            </a:extLst>
          </p:cNvPr>
          <p:cNvSpPr txBox="1">
            <a:spLocks/>
          </p:cNvSpPr>
          <p:nvPr/>
        </p:nvSpPr>
        <p:spPr>
          <a:xfrm>
            <a:off x="4641805" y="1987475"/>
            <a:ext cx="3972869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Multi-Objective RL (MORL)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84E44C-53E7-CD4B-8728-0B3CC4F5E9CA}"/>
              </a:ext>
            </a:extLst>
          </p:cNvPr>
          <p:cNvGrpSpPr/>
          <p:nvPr/>
        </p:nvGrpSpPr>
        <p:grpSpPr>
          <a:xfrm>
            <a:off x="522094" y="2633987"/>
            <a:ext cx="4027403" cy="2313337"/>
            <a:chOff x="452221" y="3105978"/>
            <a:chExt cx="4935577" cy="214043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8496A6C-6483-1099-7A08-8731C71F9AB7}"/>
                </a:ext>
              </a:extLst>
            </p:cNvPr>
            <p:cNvSpPr/>
            <p:nvPr/>
          </p:nvSpPr>
          <p:spPr>
            <a:xfrm>
              <a:off x="2325756" y="3105978"/>
              <a:ext cx="1490870" cy="541683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FDB82E-E1A7-8D6F-4839-18E4F3378CDA}"/>
                </a:ext>
              </a:extLst>
            </p:cNvPr>
            <p:cNvSpPr/>
            <p:nvPr/>
          </p:nvSpPr>
          <p:spPr>
            <a:xfrm>
              <a:off x="2171698" y="4600366"/>
              <a:ext cx="1838741" cy="646044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6F29C6-89FB-EE93-E676-ACFDDBEBA2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6236" y="4747163"/>
              <a:ext cx="405462" cy="494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97C991-F202-7D43-50B6-817679D6D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734" y="5114009"/>
              <a:ext cx="561479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0CD8A4-E22F-982C-C248-61C63208AB48}"/>
                </a:ext>
              </a:extLst>
            </p:cNvPr>
            <p:cNvCxnSpPr/>
            <p:nvPr/>
          </p:nvCxnSpPr>
          <p:spPr>
            <a:xfrm flipH="1">
              <a:off x="1071677" y="3256037"/>
              <a:ext cx="0" cy="1872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B64C76-666A-E031-A026-A785D66DD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73" y="3241208"/>
              <a:ext cx="1260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301AF2-3246-9BB7-AE60-C91F3122F3C0}"/>
                </a:ext>
              </a:extLst>
            </p:cNvPr>
            <p:cNvCxnSpPr/>
            <p:nvPr/>
          </p:nvCxnSpPr>
          <p:spPr>
            <a:xfrm flipH="1">
              <a:off x="1314099" y="3461042"/>
              <a:ext cx="0" cy="1296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C6338E-E4A5-C25B-51F8-454A8074D976}"/>
                </a:ext>
              </a:extLst>
            </p:cNvPr>
            <p:cNvCxnSpPr/>
            <p:nvPr/>
          </p:nvCxnSpPr>
          <p:spPr>
            <a:xfrm flipH="1">
              <a:off x="1308802" y="3467355"/>
              <a:ext cx="1008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7FE7A8-8309-C1A2-0BB0-F56DE8D65E74}"/>
                </a:ext>
              </a:extLst>
            </p:cNvPr>
            <p:cNvGrpSpPr/>
            <p:nvPr/>
          </p:nvGrpSpPr>
          <p:grpSpPr>
            <a:xfrm flipH="1" flipV="1">
              <a:off x="3816294" y="3347640"/>
              <a:ext cx="916465" cy="1576207"/>
              <a:chOff x="4161639" y="3633971"/>
              <a:chExt cx="234572" cy="129680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47D99AE-A016-E0C0-5118-BA00CB7CA3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48DD307-8B14-2D5A-715A-F03AB9B97A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DCC442B-D320-D717-B31D-454FA1E88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066BCE-0AE1-146C-07E2-8FE7F4A7F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236" y="5109066"/>
              <a:ext cx="405462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76BC6-10F2-12B2-16B9-48A8DFCEB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213" y="4747163"/>
              <a:ext cx="324000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4DB88-7264-1D57-B367-A88356014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002" y="4635386"/>
              <a:ext cx="0" cy="576000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053FD7A-5F65-5707-A5D6-134C0B3E181A}"/>
                    </a:ext>
                  </a:extLst>
                </p:cNvPr>
                <p:cNvSpPr txBox="1"/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053FD7A-5F65-5707-A5D6-134C0B3E1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9375A1-F806-2C41-C416-F4D146D29A6F}"/>
                    </a:ext>
                  </a:extLst>
                </p:cNvPr>
                <p:cNvSpPr txBox="1"/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9375A1-F806-2C41-C416-F4D146D29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C60FBF3-639B-AED8-016D-DE70C98A59C4}"/>
                    </a:ext>
                  </a:extLst>
                </p:cNvPr>
                <p:cNvSpPr txBox="1"/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C60FBF3-639B-AED8-016D-DE70C98A5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B98A94-9A86-B275-DD19-AB47F46BB325}"/>
                    </a:ext>
                  </a:extLst>
                </p:cNvPr>
                <p:cNvSpPr txBox="1"/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B98A94-9A86-B275-DD19-AB47F46BB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BF9405-BF96-AA1F-0D24-917B28DEC372}"/>
                    </a:ext>
                  </a:extLst>
                </p:cNvPr>
                <p:cNvSpPr txBox="1"/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BF9405-BF96-AA1F-0D24-917B28DEC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86FF7AE-DDCC-FA1E-40F2-D13220AAA525}"/>
              </a:ext>
            </a:extLst>
          </p:cNvPr>
          <p:cNvGrpSpPr/>
          <p:nvPr/>
        </p:nvGrpSpPr>
        <p:grpSpPr>
          <a:xfrm>
            <a:off x="4507230" y="2573558"/>
            <a:ext cx="4107443" cy="2373775"/>
            <a:chOff x="4851806" y="2974281"/>
            <a:chExt cx="3762867" cy="199063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FA3D535-86CB-F29C-E777-70C5942082BC}"/>
                </a:ext>
              </a:extLst>
            </p:cNvPr>
            <p:cNvSpPr/>
            <p:nvPr/>
          </p:nvSpPr>
          <p:spPr>
            <a:xfrm>
              <a:off x="6267644" y="2974281"/>
              <a:ext cx="1142739" cy="505022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609B85-5AC1-CF47-BE2E-335C97F8C01C}"/>
                </a:ext>
              </a:extLst>
            </p:cNvPr>
            <p:cNvSpPr/>
            <p:nvPr/>
          </p:nvSpPr>
          <p:spPr>
            <a:xfrm>
              <a:off x="6149560" y="3964013"/>
              <a:ext cx="1409379" cy="1000907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996DDB-4E59-FE33-D26E-60DD7796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636746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7A21BC-CF24-BC3C-6CED-90BA0061E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615" y="4860400"/>
              <a:ext cx="447058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ED738B-508A-B931-9621-661860D00A39}"/>
                </a:ext>
              </a:extLst>
            </p:cNvPr>
            <p:cNvCxnSpPr>
              <a:cxnSpLocks/>
            </p:cNvCxnSpPr>
            <p:nvPr/>
          </p:nvCxnSpPr>
          <p:spPr>
            <a:xfrm>
              <a:off x="5306403" y="3086052"/>
              <a:ext cx="0" cy="1785942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4176C7-C439-E865-DB66-8F3036530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4136" y="3086052"/>
              <a:ext cx="965779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CE7B04-D97F-CAAF-9203-3F223C64B3DF}"/>
                </a:ext>
              </a:extLst>
            </p:cNvPr>
            <p:cNvCxnSpPr>
              <a:cxnSpLocks/>
            </p:cNvCxnSpPr>
            <p:nvPr/>
          </p:nvCxnSpPr>
          <p:spPr>
            <a:xfrm>
              <a:off x="5404254" y="3182993"/>
              <a:ext cx="0" cy="1461918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D316F6-E1E5-1834-EF07-8407FCC0C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1113" y="3182993"/>
              <a:ext cx="864105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511271C-B9A6-B8FE-D8C2-0614E004A09B}"/>
                </a:ext>
              </a:extLst>
            </p:cNvPr>
            <p:cNvGrpSpPr/>
            <p:nvPr/>
          </p:nvGrpSpPr>
          <p:grpSpPr>
            <a:xfrm flipH="1" flipV="1">
              <a:off x="7410129" y="3257998"/>
              <a:ext cx="702463" cy="1302779"/>
              <a:chOff x="4161639" y="3633971"/>
              <a:chExt cx="234572" cy="129680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FBF037B-609E-99DA-F6DA-3E28643D9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2DCC9A1-62E2-C9DD-B614-96D859836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C751C1-D3B3-BD0B-B996-D893CF7113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C7F99A-F7E4-F172-6D7A-23AEE2650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8777" y="4856314"/>
              <a:ext cx="310783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DCC0E4-4C71-7AF3-13D1-AA73422A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676" y="4636746"/>
              <a:ext cx="352997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E39BEC-D836-E107-F47F-60694148B036}"/>
                </a:ext>
              </a:extLst>
            </p:cNvPr>
            <p:cNvCxnSpPr>
              <a:cxnSpLocks/>
            </p:cNvCxnSpPr>
            <p:nvPr/>
          </p:nvCxnSpPr>
          <p:spPr>
            <a:xfrm>
              <a:off x="5799135" y="4124183"/>
              <a:ext cx="0" cy="747812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1BBE16-8C47-B831-28E1-D63AB1B0B0AD}"/>
                    </a:ext>
                  </a:extLst>
                </p:cNvPr>
                <p:cNvSpPr txBox="1"/>
                <p:nvPr/>
              </p:nvSpPr>
              <p:spPr>
                <a:xfrm>
                  <a:off x="7859828" y="3671090"/>
                  <a:ext cx="754845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1BBE16-8C47-B831-28E1-D63AB1B0B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828" y="3671090"/>
                  <a:ext cx="754845" cy="3871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AE1AC-35E8-A7A9-DFD0-D4A08F84DB27}"/>
                    </a:ext>
                  </a:extLst>
                </p:cNvPr>
                <p:cNvSpPr txBox="1"/>
                <p:nvPr/>
              </p:nvSpPr>
              <p:spPr>
                <a:xfrm>
                  <a:off x="4966610" y="3527565"/>
                  <a:ext cx="1636002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 vector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AE1AC-35E8-A7A9-DFD0-D4A08F84D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6610" y="3527565"/>
                  <a:ext cx="1636002" cy="3871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DDE57A3-5EF0-AA76-8851-BAC37F2DC094}"/>
                    </a:ext>
                  </a:extLst>
                </p:cNvPr>
                <p:cNvSpPr txBox="1"/>
                <p:nvPr/>
              </p:nvSpPr>
              <p:spPr>
                <a:xfrm>
                  <a:off x="4851806" y="3525688"/>
                  <a:ext cx="686067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DDE57A3-5EF0-AA76-8851-BAC37F2DC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806" y="3525688"/>
                  <a:ext cx="686067" cy="3871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A03FC8-4BDE-BC9D-BC3C-01E74355FF32}"/>
                    </a:ext>
                  </a:extLst>
                </p:cNvPr>
                <p:cNvSpPr txBox="1"/>
                <p:nvPr/>
              </p:nvSpPr>
              <p:spPr>
                <a:xfrm>
                  <a:off x="5697366" y="4606940"/>
                  <a:ext cx="582350" cy="232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A03FC8-4BDE-BC9D-BC3C-01E74355F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366" y="4606940"/>
                  <a:ext cx="582350" cy="23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FE359EA-C9E4-32A9-04F7-2AFB14891BF1}"/>
                    </a:ext>
                  </a:extLst>
                </p:cNvPr>
                <p:cNvSpPr txBox="1"/>
                <p:nvPr/>
              </p:nvSpPr>
              <p:spPr>
                <a:xfrm>
                  <a:off x="5702889" y="4381585"/>
                  <a:ext cx="582350" cy="2358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FE359EA-C9E4-32A9-04F7-2AFB14891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889" y="4381585"/>
                  <a:ext cx="582350" cy="2358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E81811-C99D-2F69-05D8-4641D7CE0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374174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FB3076-9402-F8E0-BA52-C9BE77D77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625" y="4374174"/>
              <a:ext cx="283048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C87874-162F-A4C7-51B1-A981D7D75F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167208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57ABC6-1746-DEFC-BAA0-6CD72221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480" y="4167208"/>
              <a:ext cx="77411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9C56A3-FB69-EA12-D425-91301AD94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8713" y="4209782"/>
              <a:ext cx="0" cy="148775"/>
            </a:xfrm>
            <a:prstGeom prst="line">
              <a:avLst/>
            </a:prstGeom>
            <a:ln w="38100" cap="rnd">
              <a:solidFill>
                <a:srgbClr val="4F4F4F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525615-1E5B-D459-F70D-F1DBD88FAE2C}"/>
                    </a:ext>
                  </a:extLst>
                </p:cNvPr>
                <p:cNvSpPr txBox="1"/>
                <p:nvPr/>
              </p:nvSpPr>
              <p:spPr>
                <a:xfrm>
                  <a:off x="5710166" y="3919274"/>
                  <a:ext cx="582350" cy="232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525615-1E5B-D459-F70D-F1DBD88F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166" y="3919274"/>
                  <a:ext cx="582350" cy="2322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A744E8-9B10-7737-3F68-83491FBBCB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6625" y="3280162"/>
              <a:ext cx="1593" cy="110742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AF8643-7C54-B05E-BE2E-7ED3BC1BD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735" y="3776497"/>
              <a:ext cx="137968" cy="0"/>
            </a:xfrm>
            <a:prstGeom prst="line">
              <a:avLst/>
            </a:prstGeom>
            <a:ln w="38100" cap="rnd">
              <a:solidFill>
                <a:srgbClr val="4F4F4F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3D415A-A290-C0B9-D7DF-7370D283671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480" y="3388130"/>
              <a:ext cx="0" cy="791427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AD940F0-C94E-6C44-E605-F97B55F48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5499" y="3280162"/>
              <a:ext cx="800217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368B74-DCA8-6F2F-D882-287EFAC5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8354" y="3388130"/>
              <a:ext cx="593264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83996EB-7C78-BEA7-BD1A-15A560C045BC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RL vs MORL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8CEFE-60A7-13E1-85A5-0D1368006083}"/>
              </a:ext>
            </a:extLst>
          </p:cNvPr>
          <p:cNvGrpSpPr/>
          <p:nvPr/>
        </p:nvGrpSpPr>
        <p:grpSpPr>
          <a:xfrm>
            <a:off x="1972619" y="5154564"/>
            <a:ext cx="5213047" cy="707886"/>
            <a:chOff x="1972619" y="5310893"/>
            <a:chExt cx="5213047" cy="7078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7ADFDD-2435-37A7-4ACC-D32B95BB5F84}"/>
                    </a:ext>
                  </a:extLst>
                </p:cNvPr>
                <p:cNvSpPr txBox="1"/>
                <p:nvPr/>
              </p:nvSpPr>
              <p:spPr>
                <a:xfrm>
                  <a:off x="1972619" y="5310893"/>
                  <a:ext cx="5213047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𝑀𝐷𝑃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7ADFDD-2435-37A7-4ACC-D32B95BB5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619" y="5310893"/>
                  <a:ext cx="5213047" cy="707886"/>
                </a:xfrm>
                <a:prstGeom prst="rect">
                  <a:avLst/>
                </a:prstGeom>
                <a:blipFill>
                  <a:blip r:embed="rId13"/>
                  <a:stretch>
                    <a:fillRect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DCD72F-2141-0CCF-6251-B6A49843A494}"/>
                </a:ext>
              </a:extLst>
            </p:cNvPr>
            <p:cNvSpPr/>
            <p:nvPr/>
          </p:nvSpPr>
          <p:spPr>
            <a:xfrm>
              <a:off x="5840081" y="5463298"/>
              <a:ext cx="360000" cy="3960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0013AE2-3E23-144B-82DC-63005699C78B}"/>
              </a:ext>
            </a:extLst>
          </p:cNvPr>
          <p:cNvSpPr txBox="1"/>
          <p:nvPr/>
        </p:nvSpPr>
        <p:spPr>
          <a:xfrm>
            <a:off x="1793002" y="3233024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= Maximize Reward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149ABC-BEA8-F887-D5CE-D90E2B030EFB}"/>
              </a:ext>
            </a:extLst>
          </p:cNvPr>
          <p:cNvSpPr txBox="1"/>
          <p:nvPr/>
        </p:nvSpPr>
        <p:spPr>
          <a:xfrm>
            <a:off x="6828954" y="5546137"/>
            <a:ext cx="762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[1,5,7]</a:t>
            </a:r>
          </a:p>
        </p:txBody>
      </p:sp>
    </p:spTree>
    <p:extLst>
      <p:ext uri="{BB962C8B-B14F-4D97-AF65-F5344CB8AC3E}">
        <p14:creationId xmlns:p14="http://schemas.microsoft.com/office/powerpoint/2010/main" val="297636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5DAC-CD08-0108-400A-4D7B0568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9343-01B3-B20B-A8C3-61003229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2D236-41B0-385E-B26E-D6E748B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6</a:t>
            </a:fld>
            <a:endParaRPr lang="en-IE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B1387E00-93AE-153E-164C-1923C3BB1E1A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MORL Approaches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CB54A8-52AF-0512-D746-3D4A972F988F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61A416-CF0F-ACD6-BECE-F3A673E15FD5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EC1C8A-9524-EB6D-606C-E5C7AB8EFC1E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A4020B-3407-765A-CD0F-1726BE4CF9DC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FE37B5-1684-269A-7E78-EC57CE8DDF71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EC79DB-531C-FCD1-15BD-5E81D83B61EB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1409F2E-4934-C963-FDE8-734194F9CB49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1409F2E-4934-C963-FDE8-734194F9C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EBBD605-D13C-7F6D-4D0F-F9ED672B34E6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283990-2C49-2101-1E97-B162E4C70901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1E1C5A-AC3D-A2A5-0BAF-7CE4F84D6ED9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B1EA128-17CA-3A8C-23F4-3148828D056A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C8688E-7CD0-075B-88C8-4DE35714E911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C8688E-7CD0-075B-88C8-4DE35714E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59321E-577A-9926-DE4A-A4CDBED0651D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59321E-577A-9926-DE4A-A4CDBED06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7A5A8CB-8070-6D7C-F436-7B569811365E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7A5A8CB-8070-6D7C-F436-7B569811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F262AAF-8CA1-7071-3FAC-6289E051F6B2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F6650A-AC19-F659-3774-25C50BA641E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11DB3F9-90E4-9FA5-4B31-65B5DBB1FCED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AF9D534-A42C-2B71-DE56-2914CE49613D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E93F53B-42C9-1001-2299-827FB0024C63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E93F53B-42C9-1001-2299-827FB0024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6364" r="-3636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6F45112-F645-693A-73B0-A163E38FE946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6F45112-F645-693A-73B0-A163E38F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69139A8-479D-9946-545C-B69410C31BF1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D05F35C-6C18-BE6E-C61D-B8C7335B0EAF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72AA079-3B44-E1C8-0799-1821C54B0FEC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9D16383-0D0E-A5D2-0ECB-64ED20E5F2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A1E2B79-F43D-2A1E-EC64-0BCD8AABFF89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A1E2B79-F43D-2A1E-EC64-0BCD8AABF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5000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04A1D31-418E-8D17-C258-E217AD0F53A8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04A1D31-418E-8D17-C258-E217AD0F5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CED03F-29E7-15F1-6935-A370EAC5859F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BA0A54-B33D-B19A-D5B1-9066935FD611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D6FC29C-81B1-D018-5ACE-875B629514A0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7D2FE50-3137-1887-A081-2F2F6FE9D0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727174B-4EDE-08DF-BB78-6F9819955ABF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727174B-4EDE-08DF-BB78-6F9819955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5000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4640D86-1928-248E-EFF5-81A67373CB54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4640D86-1928-248E-EFF5-81A67373C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CA881E8-91B3-7B20-8662-81446BDCAE6D}"/>
              </a:ext>
            </a:extLst>
          </p:cNvPr>
          <p:cNvSpPr/>
          <p:nvPr/>
        </p:nvSpPr>
        <p:spPr>
          <a:xfrm>
            <a:off x="5498230" y="4541536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C5C424-7484-D3FD-0089-C4E2430916F5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DE3092-1D10-4569-2B36-4725236D9345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15F594-AAE3-4760-9F5F-04E08FDB5CC6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33346" cy="19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15F594-AAE3-4760-9F5F-04E08FDB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33346" cy="191972"/>
              </a:xfrm>
              <a:prstGeom prst="rect">
                <a:avLst/>
              </a:prstGeom>
              <a:blipFill>
                <a:blip r:embed="rId11"/>
                <a:stretch>
                  <a:fillRect l="-36364" r="-2727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EA80465-39FD-7709-903A-4BF975237FDC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D397D6-D8F3-9525-C80E-FF9059F668F5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D397D6-D8F3-9525-C80E-FF9059F6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4AF3989-539E-9355-85C5-F1E7F2D67F5E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BF8595-D9EC-194D-C126-36653387EA09}"/>
              </a:ext>
            </a:extLst>
          </p:cNvPr>
          <p:cNvCxnSpPr>
            <a:cxnSpLocks/>
          </p:cNvCxnSpPr>
          <p:nvPr/>
        </p:nvCxnSpPr>
        <p:spPr>
          <a:xfrm>
            <a:off x="5186256" y="5320330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BBAA10-78BF-0DBE-FACF-CE1A1EE4D73F}"/>
                  </a:ext>
                </a:extLst>
              </p:cNvPr>
              <p:cNvSpPr txBox="1"/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BBAA10-78BF-0DBE-FACF-CE1A1EE4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85D0AB-FDFA-CE92-FDEA-B246769753CA}"/>
                  </a:ext>
                </a:extLst>
              </p:cNvPr>
              <p:cNvSpPr/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85D0AB-FDFA-CE92-FDEA-B24676975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63648BB-23CC-C584-F3AB-9C62BF63EEC1}"/>
                  </a:ext>
                </a:extLst>
              </p:cNvPr>
              <p:cNvSpPr/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63648BB-23CC-C584-F3AB-9C62BF63E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D116EE9-3FD6-64E8-70F2-13DF87ACDEAD}"/>
              </a:ext>
            </a:extLst>
          </p:cNvPr>
          <p:cNvCxnSpPr>
            <a:cxnSpLocks/>
          </p:cNvCxnSpPr>
          <p:nvPr/>
        </p:nvCxnSpPr>
        <p:spPr>
          <a:xfrm>
            <a:off x="6041571" y="5432484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D7C1368-00ED-DA8A-4664-33C510FCF741}"/>
                  </a:ext>
                </a:extLst>
              </p:cNvPr>
              <p:cNvSpPr/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D7C1368-00ED-DA8A-4664-33C510FCF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7EDD39A4-DEDB-7591-E003-C68F3A097306}"/>
              </a:ext>
            </a:extLst>
          </p:cNvPr>
          <p:cNvSpPr/>
          <p:nvPr/>
        </p:nvSpPr>
        <p:spPr>
          <a:xfrm>
            <a:off x="6912987" y="4820339"/>
            <a:ext cx="720314" cy="11188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2AB2095-9A66-69C9-8430-DEE98400C73D}"/>
              </a:ext>
            </a:extLst>
          </p:cNvPr>
          <p:cNvCxnSpPr>
            <a:cxnSpLocks/>
          </p:cNvCxnSpPr>
          <p:nvPr/>
        </p:nvCxnSpPr>
        <p:spPr>
          <a:xfrm>
            <a:off x="6439503" y="492781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3058A18-6EEC-B2DB-C30A-8532D0D28941}"/>
              </a:ext>
            </a:extLst>
          </p:cNvPr>
          <p:cNvCxnSpPr>
            <a:cxnSpLocks/>
          </p:cNvCxnSpPr>
          <p:nvPr/>
        </p:nvCxnSpPr>
        <p:spPr>
          <a:xfrm>
            <a:off x="6439503" y="5250572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F23DA20-01B2-0259-EDF4-00B6E42CF817}"/>
              </a:ext>
            </a:extLst>
          </p:cNvPr>
          <p:cNvCxnSpPr>
            <a:cxnSpLocks/>
          </p:cNvCxnSpPr>
          <p:nvPr/>
        </p:nvCxnSpPr>
        <p:spPr>
          <a:xfrm>
            <a:off x="6448126" y="581783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111A4A-7BF5-0774-B5A3-A847D08C5A12}"/>
                  </a:ext>
                </a:extLst>
              </p:cNvPr>
              <p:cNvSpPr txBox="1"/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111A4A-7BF5-0774-B5A3-A847D08C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D6F1BB-C408-25C1-44D9-06945C76441D}"/>
                  </a:ext>
                </a:extLst>
              </p:cNvPr>
              <p:cNvSpPr txBox="1"/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D6F1BB-C408-25C1-44D9-06945C764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068BA74-3D5D-1837-9127-F8B8F52498E9}"/>
                  </a:ext>
                </a:extLst>
              </p:cNvPr>
              <p:cNvSpPr txBox="1"/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068BA74-3D5D-1837-9127-F8B8F5249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902840-CA37-D078-2F16-2334B2997030}"/>
                  </a:ext>
                </a:extLst>
              </p:cNvPr>
              <p:cNvSpPr txBox="1"/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902840-CA37-D078-2F16-2334B2997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940B7A9-8009-32AA-D9B0-C6E46B941D97}"/>
              </a:ext>
            </a:extLst>
          </p:cNvPr>
          <p:cNvCxnSpPr>
            <a:cxnSpLocks/>
          </p:cNvCxnSpPr>
          <p:nvPr/>
        </p:nvCxnSpPr>
        <p:spPr>
          <a:xfrm>
            <a:off x="7638493" y="5304475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F45798-8389-9F77-88E0-BA47BEAA72D6}"/>
              </a:ext>
            </a:extLst>
          </p:cNvPr>
          <p:cNvSpPr txBox="1"/>
          <p:nvPr/>
        </p:nvSpPr>
        <p:spPr>
          <a:xfrm>
            <a:off x="2161785" y="3629128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[2,5,9]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8C22F-87EB-5F2D-F955-3D7CFFA8A867}"/>
              </a:ext>
            </a:extLst>
          </p:cNvPr>
          <p:cNvSpPr txBox="1"/>
          <p:nvPr/>
        </p:nvSpPr>
        <p:spPr>
          <a:xfrm>
            <a:off x="6226245" y="3629129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[6,8,11]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BB034-F4D3-1220-BA6F-28A2A02D136C}"/>
              </a:ext>
            </a:extLst>
          </p:cNvPr>
          <p:cNvSpPr txBox="1"/>
          <p:nvPr/>
        </p:nvSpPr>
        <p:spPr>
          <a:xfrm>
            <a:off x="2022629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[10,13]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3BC21-1618-6E47-41C9-CA902AC2AE8E}"/>
              </a:ext>
            </a:extLst>
          </p:cNvPr>
          <p:cNvSpPr txBox="1"/>
          <p:nvPr/>
        </p:nvSpPr>
        <p:spPr>
          <a:xfrm>
            <a:off x="6137541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[4,12,14]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A2C15-517D-0B0D-ACE7-C2002763B367}"/>
              </a:ext>
            </a:extLst>
          </p:cNvPr>
          <p:cNvCxnSpPr>
            <a:cxnSpLocks/>
          </p:cNvCxnSpPr>
          <p:nvPr/>
        </p:nvCxnSpPr>
        <p:spPr>
          <a:xfrm>
            <a:off x="7473440" y="4493092"/>
            <a:ext cx="0" cy="318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36154-D5B5-A8D8-982C-C023EBFFF8A7}"/>
                  </a:ext>
                </a:extLst>
              </p:cNvPr>
              <p:cNvSpPr txBox="1"/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36154-D5B5-A8D8-982C-C023EBFFF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blipFill>
                <a:blip r:embed="rId21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48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465B-5815-C1EA-357F-B988E9F8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0EF8-ED5A-4691-9D93-A336E006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04352-BC63-AC20-4CB4-C825D487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7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4C72AFC9-D400-39EC-2BC9-4AFA60C4B721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MORL Approaches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148F97-C9A0-1F7A-9E38-707D820498A0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161E35-1288-522E-985D-63C97D7E09BA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ABD267-5A78-F653-B11C-B995C46C06F3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D71296-9CAA-9383-1AA5-5B1E3B635236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1B4D7D-D0F2-B4AE-7590-BDDCABC24F3E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C6D94E-EE5B-C46F-6C74-C70F84AFE4F4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9C0936-E5EE-0D90-F4F1-E33503202D75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9C0936-E5EE-0D90-F4F1-E33503202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19D2E0D2-A4E6-0A7F-88E8-AD99F40A44CF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83D18B-8B25-604B-FF36-9C88C65DDEA7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A7371DD-96DF-8F45-AFAD-E2CAF05541EC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ADF0845-5251-10E3-B63B-AE104DED780A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E7D135-1172-B2DC-DEB2-56ECE78F78FF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E7D135-1172-B2DC-DEB2-56ECE78F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8C50205-95B4-9B98-9E08-DADE83AC64DB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8C50205-95B4-9B98-9E08-DADE83AC6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6A7B2F-834A-7E6C-B479-832A4D02FD39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6A7B2F-834A-7E6C-B479-832A4D02F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69F632F8-52D9-466D-BCF5-60895AED8EE6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7F2472-0F66-81F0-F8F5-0ABCAAE56B73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AF15002-1896-5183-A846-C71D93A9D8FC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0E577A-0D92-D176-22C3-71F3AB0E7FE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8C6E4F-71D2-193E-5413-1E74B1AC1952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8C6E4F-71D2-193E-5413-1E74B1AC1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A3C679B-C821-2DEB-6B46-FC137CA6DF86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A3C679B-C821-2DEB-6B46-FC137CA6D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7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06FA11B-2F3B-41D0-47B3-C17307C3E47C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819B37-90C3-0231-F0C8-B34B49F52C65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E75A1B8-371E-6B6B-0FF4-2503B27963B8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8E8E00C-2C59-752E-5ADF-FD3E621E2E24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0C4DDDF-5879-9F26-44AD-86188C81505B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0C4DDDF-5879-9F26-44AD-86188C815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7623F96-2956-F33F-D45B-E93B945ACB9B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7623F96-2956-F33F-D45B-E93B945A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9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0785EA-2D2A-26A7-E00B-9EFAECE8DBB8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C380E26-CA8F-6D90-D55B-DB1644E4910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3F965D5-76C7-7C73-714F-D130343D6FB3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B350DA3-F87B-DD0C-9E23-D6006463677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4558C8-BF11-A9B8-E678-3BDC26E97DB1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4558C8-BF11-A9B8-E678-3BDC26E97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F87CA95-9A23-E304-7B53-992AC4B6AC8D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F87CA95-9A23-E304-7B53-992AC4B6A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1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59E588-CC87-8E96-4C98-08A2FF5FC538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73A4EF-8827-83BC-BBCB-C10EC7DA863E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2C87586-6364-ED9F-DDE2-474009714B2F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2C87586-6364-ED9F-DDE2-47400971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B028A7-39E0-962E-BA68-4D774B19E544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8B2882B-A398-E1D2-CBF9-08D3A7A334FB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8B2882B-A398-E1D2-CBF9-08D3A7A33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AFB90E63-F6BB-5FCF-6778-1FB00FD67AFF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ABEFAB-E7C5-5CD8-F9E4-2EBA3CAAF98D}"/>
              </a:ext>
            </a:extLst>
          </p:cNvPr>
          <p:cNvSpPr/>
          <p:nvPr/>
        </p:nvSpPr>
        <p:spPr>
          <a:xfrm>
            <a:off x="4882122" y="4029270"/>
            <a:ext cx="3607504" cy="2252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640E-6874-B4E8-50CE-D1CE445FEED1}"/>
              </a:ext>
            </a:extLst>
          </p:cNvPr>
          <p:cNvSpPr txBox="1"/>
          <p:nvPr/>
        </p:nvSpPr>
        <p:spPr>
          <a:xfrm>
            <a:off x="2161785" y="3629128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[2,5,9]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CF107-D157-FBE4-6A46-5E1F52B50961}"/>
              </a:ext>
            </a:extLst>
          </p:cNvPr>
          <p:cNvSpPr txBox="1"/>
          <p:nvPr/>
        </p:nvSpPr>
        <p:spPr>
          <a:xfrm>
            <a:off x="6226245" y="3629129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[6,8,11]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0C687-AC04-D854-8783-61877B9E5157}"/>
              </a:ext>
            </a:extLst>
          </p:cNvPr>
          <p:cNvSpPr txBox="1"/>
          <p:nvPr/>
        </p:nvSpPr>
        <p:spPr>
          <a:xfrm>
            <a:off x="2022629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[10,13]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3B022-6608-8DC2-A1F1-36C2443F1256}"/>
              </a:ext>
            </a:extLst>
          </p:cNvPr>
          <p:cNvSpPr txBox="1"/>
          <p:nvPr/>
        </p:nvSpPr>
        <p:spPr>
          <a:xfrm>
            <a:off x="6137541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[4,12,14]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E44E1-CACD-F9C6-E3FA-F6AD124E2419}"/>
              </a:ext>
            </a:extLst>
          </p:cNvPr>
          <p:cNvSpPr/>
          <p:nvPr/>
        </p:nvSpPr>
        <p:spPr>
          <a:xfrm>
            <a:off x="5498230" y="4541536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CF02B9-1749-ECF5-AE7E-5429A632E460}"/>
              </a:ext>
            </a:extLst>
          </p:cNvPr>
          <p:cNvCxnSpPr>
            <a:cxnSpLocks/>
          </p:cNvCxnSpPr>
          <p:nvPr/>
        </p:nvCxnSpPr>
        <p:spPr>
          <a:xfrm>
            <a:off x="5186256" y="5320330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C076CF-FC09-F089-BC38-4B21E714A981}"/>
                  </a:ext>
                </a:extLst>
              </p:cNvPr>
              <p:cNvSpPr txBox="1"/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C076CF-FC09-F089-BC38-4B21E714A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949696-BB9B-CC65-9E39-D53BF3AC4446}"/>
                  </a:ext>
                </a:extLst>
              </p:cNvPr>
              <p:cNvSpPr/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949696-BB9B-CC65-9E39-D53BF3AC4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DAF099-77F4-5E00-1D17-775051D054FF}"/>
                  </a:ext>
                </a:extLst>
              </p:cNvPr>
              <p:cNvSpPr/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DAF099-77F4-5E00-1D17-775051D0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05CAF0-F043-2B5A-E6B4-6CD77B06044B}"/>
              </a:ext>
            </a:extLst>
          </p:cNvPr>
          <p:cNvCxnSpPr>
            <a:cxnSpLocks/>
          </p:cNvCxnSpPr>
          <p:nvPr/>
        </p:nvCxnSpPr>
        <p:spPr>
          <a:xfrm>
            <a:off x="6041571" y="5432484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87CC6-F33D-4144-DD6E-CAEA7952A234}"/>
                  </a:ext>
                </a:extLst>
              </p:cNvPr>
              <p:cNvSpPr/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87CC6-F33D-4144-DD6E-CAEA7952A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9D8E540-DE4A-F09E-4B25-82950B9C89FF}"/>
              </a:ext>
            </a:extLst>
          </p:cNvPr>
          <p:cNvSpPr/>
          <p:nvPr/>
        </p:nvSpPr>
        <p:spPr>
          <a:xfrm>
            <a:off x="6912987" y="4820339"/>
            <a:ext cx="720314" cy="11188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5FFBE5-070D-EA04-13E5-1A5761F1CC8E}"/>
              </a:ext>
            </a:extLst>
          </p:cNvPr>
          <p:cNvCxnSpPr>
            <a:cxnSpLocks/>
          </p:cNvCxnSpPr>
          <p:nvPr/>
        </p:nvCxnSpPr>
        <p:spPr>
          <a:xfrm>
            <a:off x="6439503" y="492781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E934-D9D5-BD00-9BAF-EE5A3CFC7673}"/>
              </a:ext>
            </a:extLst>
          </p:cNvPr>
          <p:cNvCxnSpPr>
            <a:cxnSpLocks/>
          </p:cNvCxnSpPr>
          <p:nvPr/>
        </p:nvCxnSpPr>
        <p:spPr>
          <a:xfrm>
            <a:off x="6439503" y="5250572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D19310-8E71-EF4E-5B1B-06B4D5D5C12C}"/>
              </a:ext>
            </a:extLst>
          </p:cNvPr>
          <p:cNvCxnSpPr>
            <a:cxnSpLocks/>
          </p:cNvCxnSpPr>
          <p:nvPr/>
        </p:nvCxnSpPr>
        <p:spPr>
          <a:xfrm>
            <a:off x="6448126" y="581783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CC2D6B-82DE-4ABA-7D95-5C15A4587502}"/>
                  </a:ext>
                </a:extLst>
              </p:cNvPr>
              <p:cNvSpPr txBox="1"/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CC2D6B-82DE-4ABA-7D95-5C15A4587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279E1-018A-6BB1-3FDE-FFAD28A5FAFE}"/>
                  </a:ext>
                </a:extLst>
              </p:cNvPr>
              <p:cNvSpPr txBox="1"/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279E1-018A-6BB1-3FDE-FFAD28A5F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3D2F1-0AEB-6614-AC99-FEA5FEF8E58C}"/>
                  </a:ext>
                </a:extLst>
              </p:cNvPr>
              <p:cNvSpPr txBox="1"/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3D2F1-0AEB-6614-AC99-FEA5FEF8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EF261-BD44-F0CD-D4E9-47A2A89601A9}"/>
                  </a:ext>
                </a:extLst>
              </p:cNvPr>
              <p:cNvSpPr txBox="1"/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EF261-BD44-F0CD-D4E9-47A2A896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048C7D-04C0-6863-CA77-2F829FDB60AD}"/>
              </a:ext>
            </a:extLst>
          </p:cNvPr>
          <p:cNvCxnSpPr>
            <a:cxnSpLocks/>
          </p:cNvCxnSpPr>
          <p:nvPr/>
        </p:nvCxnSpPr>
        <p:spPr>
          <a:xfrm>
            <a:off x="7638493" y="5304475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9F7130-DDF0-933D-9AAF-17513EF0BDAF}"/>
              </a:ext>
            </a:extLst>
          </p:cNvPr>
          <p:cNvCxnSpPr>
            <a:cxnSpLocks/>
          </p:cNvCxnSpPr>
          <p:nvPr/>
        </p:nvCxnSpPr>
        <p:spPr>
          <a:xfrm>
            <a:off x="7473440" y="4493092"/>
            <a:ext cx="0" cy="318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BDF587-FF57-D7B3-C9E8-D420EFC990B3}"/>
                  </a:ext>
                </a:extLst>
              </p:cNvPr>
              <p:cNvSpPr txBox="1"/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BDF587-FF57-D7B3-C9E8-D420EFC9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blipFill>
                <a:blip r:embed="rId21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1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ACF6-F223-5F0B-53D6-8BE08FA01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5EEF-D10E-3162-3BD2-CE9349C9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6A0CF-58F4-C6E4-6FE8-4C1722D33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Deep W-Learning / W-Networks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ED196-DBED-29CD-8D5D-F73EB076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8</a:t>
            </a:fld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B2929-E13B-73E8-81E5-1FB51AA27156}"/>
              </a:ext>
            </a:extLst>
          </p:cNvPr>
          <p:cNvSpPr txBox="1"/>
          <p:nvPr/>
        </p:nvSpPr>
        <p:spPr>
          <a:xfrm>
            <a:off x="7916423" y="5887858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[3, 4]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DBE6F-1020-9B2F-751B-BB5B1E270537}"/>
                  </a:ext>
                </a:extLst>
              </p:cNvPr>
              <p:cNvSpPr txBox="1"/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DBE6F-1020-9B2F-751B-BB5B1E270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C62867F-0BB2-272F-ECC0-215F0D42B560}"/>
              </a:ext>
            </a:extLst>
          </p:cNvPr>
          <p:cNvGrpSpPr/>
          <p:nvPr/>
        </p:nvGrpSpPr>
        <p:grpSpPr>
          <a:xfrm>
            <a:off x="2016297" y="1515300"/>
            <a:ext cx="5717562" cy="3367806"/>
            <a:chOff x="2148201" y="1624983"/>
            <a:chExt cx="5717562" cy="336780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66A075-6753-9EE5-9E3C-FF9B2B1D8788}"/>
                </a:ext>
              </a:extLst>
            </p:cNvPr>
            <p:cNvSpPr/>
            <p:nvPr/>
          </p:nvSpPr>
          <p:spPr>
            <a:xfrm>
              <a:off x="2148201" y="1624983"/>
              <a:ext cx="5717562" cy="2686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 DWN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60B21DB-E04D-D5B2-92A1-941B491801BE}"/>
                    </a:ext>
                  </a:extLst>
                </p:cNvPr>
                <p:cNvSpPr/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60B21DB-E04D-D5B2-92A1-941B49180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969451-8834-2AE9-334F-B2605C5EDB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53" y="2811811"/>
              <a:ext cx="0" cy="234066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2BF857B-8B99-0850-763D-B1BC3287662D}"/>
                    </a:ext>
                  </a:extLst>
                </p:cNvPr>
                <p:cNvSpPr/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>
                                <a:solidFill>
                                  <a:schemeClr val="tx1"/>
                                </a:solidFill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>
                                <a:solidFill>
                                  <a:schemeClr val="tx1"/>
                                </a:solidFill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2BF857B-8B99-0850-763D-B1BC32876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183FEE-55BB-7BEA-D132-8FE2F67E02D8}"/>
                </a:ext>
              </a:extLst>
            </p:cNvPr>
            <p:cNvSpPr/>
            <p:nvPr/>
          </p:nvSpPr>
          <p:spPr>
            <a:xfrm>
              <a:off x="5628252" y="1828185"/>
              <a:ext cx="2111043" cy="2364445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79CB830-E4CD-EF41-52C9-5CD50E5068E0}"/>
                </a:ext>
              </a:extLst>
            </p:cNvPr>
            <p:cNvSpPr/>
            <p:nvPr/>
          </p:nvSpPr>
          <p:spPr>
            <a:xfrm>
              <a:off x="3428177" y="4410711"/>
              <a:ext cx="2668371" cy="582078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Environment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874BFAD4-9D83-15BB-3342-3834C94DF40D}"/>
                </a:ext>
              </a:extLst>
            </p:cNvPr>
            <p:cNvCxnSpPr>
              <a:cxnSpLocks/>
              <a:stCxn id="135" idx="1"/>
              <a:endCxn id="141" idx="2"/>
            </p:cNvCxnSpPr>
            <p:nvPr/>
          </p:nvCxnSpPr>
          <p:spPr>
            <a:xfrm rot="10800000">
              <a:off x="2632574" y="2284157"/>
              <a:ext cx="795602" cy="2634555"/>
            </a:xfrm>
            <a:prstGeom prst="bentConnector3">
              <a:avLst>
                <a:gd name="adj1" fmla="val 234175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38680AD9-03E3-2B59-220E-6FEA15C5062D}"/>
                </a:ext>
              </a:extLst>
            </p:cNvPr>
            <p:cNvCxnSpPr>
              <a:cxnSpLocks/>
              <a:stCxn id="135" idx="1"/>
              <a:endCxn id="148" idx="2"/>
            </p:cNvCxnSpPr>
            <p:nvPr/>
          </p:nvCxnSpPr>
          <p:spPr>
            <a:xfrm rot="10800000">
              <a:off x="2632574" y="2682157"/>
              <a:ext cx="795602" cy="2236555"/>
            </a:xfrm>
            <a:prstGeom prst="bentConnector3">
              <a:avLst>
                <a:gd name="adj1" fmla="val 233121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7A6159A2-DB16-7808-FA51-EBACBF73F870}"/>
                </a:ext>
              </a:extLst>
            </p:cNvPr>
            <p:cNvCxnSpPr>
              <a:cxnSpLocks/>
              <a:stCxn id="60" idx="1"/>
              <a:endCxn id="152" idx="2"/>
            </p:cNvCxnSpPr>
            <p:nvPr/>
          </p:nvCxnSpPr>
          <p:spPr>
            <a:xfrm rot="10800000">
              <a:off x="2616203" y="3547010"/>
              <a:ext cx="811975" cy="1154741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524AB053-5849-5CE1-6741-19A46D6BC9B2}"/>
                </a:ext>
              </a:extLst>
            </p:cNvPr>
            <p:cNvCxnSpPr>
              <a:cxnSpLocks/>
              <a:stCxn id="60" idx="1"/>
              <a:endCxn id="156" idx="2"/>
            </p:cNvCxnSpPr>
            <p:nvPr/>
          </p:nvCxnSpPr>
          <p:spPr>
            <a:xfrm rot="10800000">
              <a:off x="2616203" y="3945010"/>
              <a:ext cx="811975" cy="756740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26E7CCF-00AE-D5EA-365C-576E40E1E03F}"/>
                </a:ext>
              </a:extLst>
            </p:cNvPr>
            <p:cNvSpPr/>
            <p:nvPr/>
          </p:nvSpPr>
          <p:spPr>
            <a:xfrm>
              <a:off x="2640186" y="2250025"/>
              <a:ext cx="525329" cy="578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7809F5C4-A02F-ECC1-7C32-55B1B2B0EDFF}"/>
                </a:ext>
              </a:extLst>
            </p:cNvPr>
            <p:cNvSpPr/>
            <p:nvPr/>
          </p:nvSpPr>
          <p:spPr>
            <a:xfrm>
              <a:off x="3428176" y="4450536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C0357A8F-DA9B-D28C-0476-C00B6931AA34}"/>
                </a:ext>
              </a:extLst>
            </p:cNvPr>
            <p:cNvSpPr/>
            <p:nvPr/>
          </p:nvSpPr>
          <p:spPr>
            <a:xfrm>
              <a:off x="3428176" y="487802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 Same-side Corner of Rectangle 139">
              <a:extLst>
                <a:ext uri="{FF2B5EF4-FFF2-40B4-BE49-F238E27FC236}">
                  <a16:creationId xmlns:a16="http://schemas.microsoft.com/office/drawing/2014/main" id="{B698EDF1-B272-629D-D041-064794C7B6A7}"/>
                </a:ext>
              </a:extLst>
            </p:cNvPr>
            <p:cNvSpPr/>
            <p:nvPr/>
          </p:nvSpPr>
          <p:spPr>
            <a:xfrm>
              <a:off x="2632574" y="2021293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 Same-side Corner of Rectangle 140">
              <a:extLst>
                <a:ext uri="{FF2B5EF4-FFF2-40B4-BE49-F238E27FC236}">
                  <a16:creationId xmlns:a16="http://schemas.microsoft.com/office/drawing/2014/main" id="{D6A69F1E-6C30-3E61-8BE5-1A3BCD292EF8}"/>
                </a:ext>
              </a:extLst>
            </p:cNvPr>
            <p:cNvSpPr/>
            <p:nvPr/>
          </p:nvSpPr>
          <p:spPr>
            <a:xfrm>
              <a:off x="2632574" y="2250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93EE065-B8F4-8F02-DE57-3B8FBF05AB48}"/>
                </a:ext>
              </a:extLst>
            </p:cNvPr>
            <p:cNvSpPr/>
            <p:nvPr/>
          </p:nvSpPr>
          <p:spPr>
            <a:xfrm>
              <a:off x="2632575" y="2396271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7" name="Round Same-side Corner of Rectangle 146">
              <a:extLst>
                <a:ext uri="{FF2B5EF4-FFF2-40B4-BE49-F238E27FC236}">
                  <a16:creationId xmlns:a16="http://schemas.microsoft.com/office/drawing/2014/main" id="{35B2C46F-4341-30DE-952E-315B19FD0519}"/>
                </a:ext>
              </a:extLst>
            </p:cNvPr>
            <p:cNvSpPr/>
            <p:nvPr/>
          </p:nvSpPr>
          <p:spPr>
            <a:xfrm>
              <a:off x="2632574" y="241929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 Same-side Corner of Rectangle 147">
              <a:extLst>
                <a:ext uri="{FF2B5EF4-FFF2-40B4-BE49-F238E27FC236}">
                  <a16:creationId xmlns:a16="http://schemas.microsoft.com/office/drawing/2014/main" id="{380B91C2-A2B0-2F6E-46EE-195E86C5911D}"/>
                </a:ext>
              </a:extLst>
            </p:cNvPr>
            <p:cNvSpPr/>
            <p:nvPr/>
          </p:nvSpPr>
          <p:spPr>
            <a:xfrm>
              <a:off x="2632574" y="2648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DC7E188-A33C-995C-0DA3-11618346F886}"/>
                </a:ext>
              </a:extLst>
            </p:cNvPr>
            <p:cNvSpPr/>
            <p:nvPr/>
          </p:nvSpPr>
          <p:spPr>
            <a:xfrm>
              <a:off x="2616203" y="3261124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ound Same-side Corner of Rectangle 150">
              <a:extLst>
                <a:ext uri="{FF2B5EF4-FFF2-40B4-BE49-F238E27FC236}">
                  <a16:creationId xmlns:a16="http://schemas.microsoft.com/office/drawing/2014/main" id="{61FCD7A0-DE93-1B1E-91BB-E7D67E111C09}"/>
                </a:ext>
              </a:extLst>
            </p:cNvPr>
            <p:cNvSpPr/>
            <p:nvPr/>
          </p:nvSpPr>
          <p:spPr>
            <a:xfrm>
              <a:off x="2616202" y="3284147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 Same-side Corner of Rectangle 151">
              <a:extLst>
                <a:ext uri="{FF2B5EF4-FFF2-40B4-BE49-F238E27FC236}">
                  <a16:creationId xmlns:a16="http://schemas.microsoft.com/office/drawing/2014/main" id="{7AB9960B-4FDA-BB46-FED5-2F76659CE2E4}"/>
                </a:ext>
              </a:extLst>
            </p:cNvPr>
            <p:cNvSpPr/>
            <p:nvPr/>
          </p:nvSpPr>
          <p:spPr>
            <a:xfrm>
              <a:off x="2616202" y="3512878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1469202-A2D2-B776-2F10-61D46F41F451}"/>
                </a:ext>
              </a:extLst>
            </p:cNvPr>
            <p:cNvSpPr/>
            <p:nvPr/>
          </p:nvSpPr>
          <p:spPr>
            <a:xfrm>
              <a:off x="2616203" y="3659125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ound Same-side Corner of Rectangle 154">
              <a:extLst>
                <a:ext uri="{FF2B5EF4-FFF2-40B4-BE49-F238E27FC236}">
                  <a16:creationId xmlns:a16="http://schemas.microsoft.com/office/drawing/2014/main" id="{DD14073B-80FC-73B2-8A93-908B467C68EA}"/>
                </a:ext>
              </a:extLst>
            </p:cNvPr>
            <p:cNvSpPr/>
            <p:nvPr/>
          </p:nvSpPr>
          <p:spPr>
            <a:xfrm>
              <a:off x="2616202" y="368214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 Same-side Corner of Rectangle 155">
              <a:extLst>
                <a:ext uri="{FF2B5EF4-FFF2-40B4-BE49-F238E27FC236}">
                  <a16:creationId xmlns:a16="http://schemas.microsoft.com/office/drawing/2014/main" id="{69B3B408-C074-5B33-4B50-092910EDE8AA}"/>
                </a:ext>
              </a:extLst>
            </p:cNvPr>
            <p:cNvSpPr/>
            <p:nvPr/>
          </p:nvSpPr>
          <p:spPr>
            <a:xfrm>
              <a:off x="2616202" y="391087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E25FF740-AB95-01FE-2CD2-7A257CA279A1}"/>
                </a:ext>
              </a:extLst>
            </p:cNvPr>
            <p:cNvCxnSpPr>
              <a:cxnSpLocks/>
              <a:stCxn id="134" idx="1"/>
              <a:endCxn id="155" idx="2"/>
            </p:cNvCxnSpPr>
            <p:nvPr/>
          </p:nvCxnSpPr>
          <p:spPr>
            <a:xfrm rot="10800000">
              <a:off x="2616202" y="3716280"/>
              <a:ext cx="811974" cy="774944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F68B2763-02F2-DAB4-E65A-29EAE1628B40}"/>
                </a:ext>
              </a:extLst>
            </p:cNvPr>
            <p:cNvCxnSpPr>
              <a:cxnSpLocks/>
              <a:stCxn id="134" idx="1"/>
              <a:endCxn id="151" idx="2"/>
            </p:cNvCxnSpPr>
            <p:nvPr/>
          </p:nvCxnSpPr>
          <p:spPr>
            <a:xfrm rot="10800000">
              <a:off x="2616202" y="3318278"/>
              <a:ext cx="811974" cy="1172946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Elbow Connector 180">
              <a:extLst>
                <a:ext uri="{FF2B5EF4-FFF2-40B4-BE49-F238E27FC236}">
                  <a16:creationId xmlns:a16="http://schemas.microsoft.com/office/drawing/2014/main" id="{E5CDC722-BAAE-AF1F-479A-EF9233B70C6E}"/>
                </a:ext>
              </a:extLst>
            </p:cNvPr>
            <p:cNvCxnSpPr>
              <a:cxnSpLocks/>
              <a:stCxn id="134" idx="1"/>
              <a:endCxn id="147" idx="2"/>
            </p:cNvCxnSpPr>
            <p:nvPr/>
          </p:nvCxnSpPr>
          <p:spPr>
            <a:xfrm rot="10800000">
              <a:off x="2632574" y="2453426"/>
              <a:ext cx="795602" cy="2037798"/>
            </a:xfrm>
            <a:prstGeom prst="bentConnector3">
              <a:avLst>
                <a:gd name="adj1" fmla="val 1835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Elbow Connector 184">
              <a:extLst>
                <a:ext uri="{FF2B5EF4-FFF2-40B4-BE49-F238E27FC236}">
                  <a16:creationId xmlns:a16="http://schemas.microsoft.com/office/drawing/2014/main" id="{8E389AEC-9931-F14B-D6FC-B44F8552F8F1}"/>
                </a:ext>
              </a:extLst>
            </p:cNvPr>
            <p:cNvCxnSpPr>
              <a:cxnSpLocks/>
              <a:stCxn id="134" idx="1"/>
              <a:endCxn id="140" idx="2"/>
            </p:cNvCxnSpPr>
            <p:nvPr/>
          </p:nvCxnSpPr>
          <p:spPr>
            <a:xfrm rot="10800000">
              <a:off x="2632574" y="2055424"/>
              <a:ext cx="795602" cy="2435800"/>
            </a:xfrm>
            <a:prstGeom prst="bentConnector3">
              <a:avLst>
                <a:gd name="adj1" fmla="val 1835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4D39C9EF-781F-EB50-A3D8-D21910BB64B9}"/>
                </a:ext>
              </a:extLst>
            </p:cNvPr>
            <p:cNvSpPr/>
            <p:nvPr/>
          </p:nvSpPr>
          <p:spPr>
            <a:xfrm>
              <a:off x="5647712" y="404901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88DBEBF1-8F8D-90A8-B05E-D2CE8E29A0AF}"/>
                </a:ext>
              </a:extLst>
            </p:cNvPr>
            <p:cNvCxnSpPr>
              <a:cxnSpLocks/>
              <a:stCxn id="193" idx="1"/>
              <a:endCxn id="62" idx="1"/>
            </p:cNvCxnSpPr>
            <p:nvPr/>
          </p:nvCxnSpPr>
          <p:spPr>
            <a:xfrm rot="10800000">
              <a:off x="2632576" y="2167837"/>
              <a:ext cx="3015137" cy="1921864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3AF1FE0-2867-610D-657C-C5F74ED63DA4}"/>
                </a:ext>
              </a:extLst>
            </p:cNvPr>
            <p:cNvCxnSpPr>
              <a:cxnSpLocks/>
              <a:stCxn id="193" idx="1"/>
              <a:endCxn id="146" idx="1"/>
            </p:cNvCxnSpPr>
            <p:nvPr/>
          </p:nvCxnSpPr>
          <p:spPr>
            <a:xfrm rot="10800000">
              <a:off x="2632576" y="2565839"/>
              <a:ext cx="3015137" cy="1523863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Elbow Connector 203">
              <a:extLst>
                <a:ext uri="{FF2B5EF4-FFF2-40B4-BE49-F238E27FC236}">
                  <a16:creationId xmlns:a16="http://schemas.microsoft.com/office/drawing/2014/main" id="{1C8E464B-211F-9932-85BF-E7B3A6C67624}"/>
                </a:ext>
              </a:extLst>
            </p:cNvPr>
            <p:cNvCxnSpPr>
              <a:cxnSpLocks/>
              <a:stCxn id="193" idx="1"/>
              <a:endCxn id="150" idx="1"/>
            </p:cNvCxnSpPr>
            <p:nvPr/>
          </p:nvCxnSpPr>
          <p:spPr>
            <a:xfrm rot="10800000">
              <a:off x="2616204" y="3430691"/>
              <a:ext cx="3031509" cy="659010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Elbow Connector 207">
              <a:extLst>
                <a:ext uri="{FF2B5EF4-FFF2-40B4-BE49-F238E27FC236}">
                  <a16:creationId xmlns:a16="http://schemas.microsoft.com/office/drawing/2014/main" id="{AC73895C-CA24-EA55-0573-B9024A7028F0}"/>
                </a:ext>
              </a:extLst>
            </p:cNvPr>
            <p:cNvCxnSpPr>
              <a:cxnSpLocks/>
              <a:stCxn id="193" idx="1"/>
              <a:endCxn id="154" idx="1"/>
            </p:cNvCxnSpPr>
            <p:nvPr/>
          </p:nvCxnSpPr>
          <p:spPr>
            <a:xfrm rot="10800000">
              <a:off x="2616204" y="3828693"/>
              <a:ext cx="3031509" cy="261009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C83DC750-A6F0-D842-6A4B-66AF90CEEA48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97" y="2159998"/>
              <a:ext cx="1032630" cy="783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7B7B143-0A38-EA49-4815-152391966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5897" y="2565836"/>
              <a:ext cx="1032630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BB182BE-1D3E-BD61-69DC-28CCB5934561}"/>
                </a:ext>
              </a:extLst>
            </p:cNvPr>
            <p:cNvCxnSpPr>
              <a:cxnSpLocks/>
              <a:stCxn id="150" idx="3"/>
            </p:cNvCxnSpPr>
            <p:nvPr/>
          </p:nvCxnSpPr>
          <p:spPr>
            <a:xfrm>
              <a:off x="4569525" y="3430690"/>
              <a:ext cx="102979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9D81B764-6395-00DA-9040-66048E8F3511}"/>
                </a:ext>
              </a:extLst>
            </p:cNvPr>
            <p:cNvCxnSpPr>
              <a:cxnSpLocks/>
              <a:stCxn id="154" idx="3"/>
            </p:cNvCxnSpPr>
            <p:nvPr/>
          </p:nvCxnSpPr>
          <p:spPr>
            <a:xfrm>
              <a:off x="4569525" y="3828691"/>
              <a:ext cx="1029795" cy="527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58F8890B-4FE2-BE33-EB10-6D49FD1BBBDC}"/>
                    </a:ext>
                  </a:extLst>
                </p:cNvPr>
                <p:cNvSpPr txBox="1"/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58F8890B-4FE2-BE33-EB10-6D49FD1BB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blipFill>
                  <a:blip r:embed="rId5"/>
                  <a:stretch>
                    <a:fillRect l="-3571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7E38B6D-5490-BCA9-1C82-944EA7A929EB}"/>
                    </a:ext>
                  </a:extLst>
                </p:cNvPr>
                <p:cNvSpPr txBox="1"/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7E38B6D-5490-BCA9-1C82-944EA7A92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blipFill>
                  <a:blip r:embed="rId6"/>
                  <a:stretch>
                    <a:fillRect l="-8000" b="-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52C8AB18-F345-9F69-5C9B-DA9ACF0F0351}"/>
                    </a:ext>
                  </a:extLst>
                </p:cNvPr>
                <p:cNvSpPr txBox="1"/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52C8AB18-F345-9F69-5C9B-DA9ACF0F0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blipFill>
                  <a:blip r:embed="rId7"/>
                  <a:stretch>
                    <a:fillRect l="-3448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C6EB850-0A46-AAC4-DB2E-1FBBA82CEFB5}"/>
                    </a:ext>
                  </a:extLst>
                </p:cNvPr>
                <p:cNvSpPr txBox="1"/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C6EB850-0A46-AAC4-DB2E-1FBBA82CE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blipFill>
                  <a:blip r:embed="rId8"/>
                  <a:stretch>
                    <a:fillRect l="-7692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DF33E0B-D8C1-75F4-2539-998C10D9E9CB}"/>
                    </a:ext>
                  </a:extLst>
                </p:cNvPr>
                <p:cNvSpPr txBox="1"/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DF33E0B-D8C1-75F4-2539-998C10D9E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blipFill>
                  <a:blip r:embed="rId9"/>
                  <a:stretch>
                    <a:fillRect r="-1724" b="-9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35C344E-DAEE-C092-7328-DE3FAA1A4B83}"/>
                </a:ext>
              </a:extLst>
            </p:cNvPr>
            <p:cNvSpPr txBox="1"/>
            <p:nvPr/>
          </p:nvSpPr>
          <p:spPr>
            <a:xfrm>
              <a:off x="5628252" y="2898986"/>
              <a:ext cx="2111043" cy="49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the action with the highest associated W-Value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42" name="Elbow Connector 241">
              <a:extLst>
                <a:ext uri="{FF2B5EF4-FFF2-40B4-BE49-F238E27FC236}">
                  <a16:creationId xmlns:a16="http://schemas.microsoft.com/office/drawing/2014/main" id="{72FF7A32-9DC0-8AB2-7E79-F1541E5D6E33}"/>
                </a:ext>
              </a:extLst>
            </p:cNvPr>
            <p:cNvCxnSpPr>
              <a:cxnSpLocks/>
              <a:stCxn id="51" idx="2"/>
              <a:endCxn id="60" idx="3"/>
            </p:cNvCxnSpPr>
            <p:nvPr/>
          </p:nvCxnSpPr>
          <p:spPr>
            <a:xfrm rot="5400000">
              <a:off x="6135601" y="4153577"/>
              <a:ext cx="509120" cy="58722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8BE0DE-454F-2A3A-18B4-08AA64F45089}"/>
                    </a:ext>
                  </a:extLst>
                </p:cNvPr>
                <p:cNvSpPr txBox="1"/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8BE0DE-454F-2A3A-18B4-08AA64F45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384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568284-531A-5E74-7041-AB8EFF950859}"/>
                    </a:ext>
                  </a:extLst>
                </p:cNvPr>
                <p:cNvSpPr txBox="1"/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568284-531A-5E74-7041-AB8EFF950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blipFill>
                  <a:blip r:embed="rId11"/>
                  <a:stretch>
                    <a:fillRect l="-8696" b="-6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9F0FDED-8F55-C3AB-1E5E-F0044439A02E}"/>
                </a:ext>
              </a:extLst>
            </p:cNvPr>
            <p:cNvSpPr txBox="1"/>
            <p:nvPr/>
          </p:nvSpPr>
          <p:spPr>
            <a:xfrm>
              <a:off x="2405098" y="4301688"/>
              <a:ext cx="37414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State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C93D403-687E-DD41-2150-52B758EBFC12}"/>
                </a:ext>
              </a:extLst>
            </p:cNvPr>
            <p:cNvSpPr txBox="1"/>
            <p:nvPr/>
          </p:nvSpPr>
          <p:spPr>
            <a:xfrm>
              <a:off x="2246493" y="4506710"/>
              <a:ext cx="706475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E84B5B3-7637-D555-8D4C-4CE5B4C90848}"/>
                </a:ext>
              </a:extLst>
            </p:cNvPr>
            <p:cNvSpPr txBox="1"/>
            <p:nvPr/>
          </p:nvSpPr>
          <p:spPr>
            <a:xfrm>
              <a:off x="2253444" y="4721191"/>
              <a:ext cx="68243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108090-8663-55F9-1812-ED39BBA52A5A}"/>
                </a:ext>
              </a:extLst>
            </p:cNvPr>
            <p:cNvSpPr/>
            <p:nvPr/>
          </p:nvSpPr>
          <p:spPr>
            <a:xfrm>
              <a:off x="2632575" y="1998270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8B78AC-5640-2463-3E78-EF2A973065D4}"/>
                  </a:ext>
                </a:extLst>
              </p:cNvPr>
              <p:cNvSpPr txBox="1"/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/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𝑠</m:t>
                              </m:r>
                            </m:e>
                            <m:sub>
                              <m:r>
                                <a:rPr lang="en-US" b="0" i="1"/>
                                <m:t>𝑡</m:t>
                              </m:r>
                            </m:sub>
                          </m:sSub>
                          <m:r>
                            <a:rPr lang="en-US" b="0"/>
                            <m:t>,</m:t>
                          </m:r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/>
                        <m:t>←</m:t>
                      </m:r>
                      <m:r>
                        <a:rPr lang="en-US" b="0" i="1"/>
                        <m:t>𝑄</m:t>
                      </m:r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𝑠</m:t>
                              </m:r>
                            </m:e>
                            <m:sub>
                              <m:r>
                                <a:rPr lang="en-US" b="0" i="1"/>
                                <m:t>𝑡</m:t>
                              </m:r>
                            </m:sub>
                          </m:sSub>
                          <m:r>
                            <a:rPr lang="en-US" b="0"/>
                            <m:t>,</m:t>
                          </m:r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/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/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𝑟</m:t>
                              </m:r>
                            </m:e>
                            <m:sub>
                              <m:r>
                                <a:rPr lang="en-US"/>
                                <m:t>𝑡</m:t>
                              </m:r>
                              <m:r>
                                <a:rPr lang="en-US"/>
                                <m:t>,</m:t>
                              </m:r>
                              <m:r>
                                <a:rPr lang="en-US"/>
                                <m:t>𝑗</m:t>
                              </m:r>
                            </m:sub>
                          </m:sSub>
                          <m:r>
                            <a:rPr lang="en-US"/>
                            <m:t>+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a:rPr lang="en-US"/>
                                <m:t>𝛾</m:t>
                              </m:r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limLow>
                                    <m:limLowPr>
                                      <m:ctrlPr>
                                        <a:rPr lang="en-US"/>
                                      </m:ctrlPr>
                                    </m:limLowPr>
                                    <m:e>
                                      <m:r>
                                        <a:rPr lang="en-US"/>
                                        <m:t> </m:t>
                                      </m:r>
                                      <m:r>
                                        <a:rPr lang="en-US"/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/>
                                        <m:t> </m:t>
                                      </m:r>
                                    </m:lim>
                                  </m:limLow>
                                </m:e>
                                <m:sub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fName>
                            <m:e>
                              <m:r>
                                <a:rPr lang="en-US"/>
                                <m:t>𝑄</m:t>
                              </m:r>
                              <m:d>
                                <m:dPr>
                                  <m:ctrlPr>
                                    <a:rPr lang="en-US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/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/>
                            <m:t>−</m:t>
                          </m:r>
                          <m:r>
                            <a:rPr lang="en-US"/>
                            <m:t>𝑄</m:t>
                          </m:r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r>
                                    <a:rPr lang="en-US"/>
                                    <m:t>𝑠</m:t>
                                  </m:r>
                                </m:e>
                                <m:sub>
                                  <m:r>
                                    <a:rPr lang="en-US"/>
                                    <m:t>𝑡</m:t>
                                  </m:r>
                                </m:sub>
                              </m:sSub>
                              <m:r>
                                <a:rPr lang="en-US"/>
                                <m:t>, </m:t>
                              </m:r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r>
                                    <a:rPr lang="en-US"/>
                                    <m:t>𝑎</m:t>
                                  </m:r>
                                </m:e>
                                <m:sub>
                                  <m:r>
                                    <a:rPr lang="en-US"/>
                                    <m:t>𝑡</m:t>
                                  </m:r>
                                  <m:r>
                                    <a:rPr lang="en-US"/>
                                    <m:t>,</m:t>
                                  </m:r>
                                  <m:r>
                                    <a:rPr lang="en-US"/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8B78AC-5640-2463-3E78-EF2A9730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blipFill>
                <a:blip r:embed="rId1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F77CD79-246F-72D6-94B4-CDFECEC94F3C}"/>
              </a:ext>
            </a:extLst>
          </p:cNvPr>
          <p:cNvSpPr txBox="1"/>
          <p:nvPr/>
        </p:nvSpPr>
        <p:spPr>
          <a:xfrm>
            <a:off x="7895141" y="5302825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8606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4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DA02-0316-C623-ECC6-1A9A1747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4217-C43D-135A-9508-6E4F3770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07C9-C6B2-D1A6-EF3C-74EFCDAFDA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Deep W-Learning / W-Networks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29D3C-18CF-B112-9646-A3AFC5B4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9</a:t>
            </a:fld>
            <a:endParaRPr lang="en-IE"/>
          </a:p>
        </p:txBody>
      </p:sp>
      <p:pic>
        <p:nvPicPr>
          <p:cNvPr id="8" name="Picture 7" descr="A diagram of a face with arrows pointing to the same direction&#10;&#10;AI-generated content may be incorrect.">
            <a:extLst>
              <a:ext uri="{FF2B5EF4-FFF2-40B4-BE49-F238E27FC236}">
                <a16:creationId xmlns:a16="http://schemas.microsoft.com/office/drawing/2014/main" id="{5A011DC8-6C34-858A-4D66-4E294DAF6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36" y="4012148"/>
            <a:ext cx="3421347" cy="2216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939AC-C78D-3030-7683-A506DC8C81C5}"/>
              </a:ext>
            </a:extLst>
          </p:cNvPr>
          <p:cNvSpPr txBox="1"/>
          <p:nvPr/>
        </p:nvSpPr>
        <p:spPr>
          <a:xfrm>
            <a:off x="4932760" y="1962134"/>
            <a:ext cx="3622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Greedy DQNs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Learns the Pareto Front.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Naturally divides the state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Human Preference Weights are applied Post-Hoc to the W-values.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A64BD3-2A68-F599-5216-0ECD57A0D55F}"/>
              </a:ext>
            </a:extLst>
          </p:cNvPr>
          <p:cNvSpPr txBox="1"/>
          <p:nvPr/>
        </p:nvSpPr>
        <p:spPr>
          <a:xfrm>
            <a:off x="931274" y="4339164"/>
            <a:ext cx="3622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Weaknesses: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Computationally 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Human Preference Integration is not clearly understood.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Unable to select collaborative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452B42-9787-B977-A326-CA39ED6BBBC9}"/>
              </a:ext>
            </a:extLst>
          </p:cNvPr>
          <p:cNvGrpSpPr/>
          <p:nvPr/>
        </p:nvGrpSpPr>
        <p:grpSpPr>
          <a:xfrm>
            <a:off x="2016297" y="1515300"/>
            <a:ext cx="5717562" cy="3367806"/>
            <a:chOff x="2148201" y="1624983"/>
            <a:chExt cx="5717562" cy="33678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AF00AC-F788-54D7-1A5B-E31F9847CDA0}"/>
                </a:ext>
              </a:extLst>
            </p:cNvPr>
            <p:cNvSpPr/>
            <p:nvPr/>
          </p:nvSpPr>
          <p:spPr>
            <a:xfrm>
              <a:off x="2148201" y="1624983"/>
              <a:ext cx="5717562" cy="2686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 DWN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30AAAC7-7DA7-CBA8-6253-4E4CEAD28E8F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97" y="2159998"/>
              <a:ext cx="1032630" cy="783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9B4730-C51B-67EB-50DA-73E89C7457EE}"/>
                    </a:ext>
                  </a:extLst>
                </p:cNvPr>
                <p:cNvSpPr/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9B4730-C51B-67EB-50DA-73E89C745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094C4C-34E5-858B-BF8A-BEC59C921E60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53" y="2811811"/>
              <a:ext cx="0" cy="234066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7991214-4F43-044B-0E3A-2CB0578FEAC0}"/>
                    </a:ext>
                  </a:extLst>
                </p:cNvPr>
                <p:cNvSpPr/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>
                                <a:solidFill>
                                  <a:schemeClr val="tx1"/>
                                </a:solidFill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>
                                <a:solidFill>
                                  <a:schemeClr val="tx1"/>
                                </a:solidFill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7991214-4F43-044B-0E3A-2CB0578FE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44FBC4-449A-1CB2-28F0-02B0025E25A7}"/>
                </a:ext>
              </a:extLst>
            </p:cNvPr>
            <p:cNvSpPr/>
            <p:nvPr/>
          </p:nvSpPr>
          <p:spPr>
            <a:xfrm>
              <a:off x="5628252" y="1828185"/>
              <a:ext cx="2111043" cy="2364445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DA16A9-B01A-2813-A24F-1AFEDAC6294B}"/>
                </a:ext>
              </a:extLst>
            </p:cNvPr>
            <p:cNvSpPr/>
            <p:nvPr/>
          </p:nvSpPr>
          <p:spPr>
            <a:xfrm>
              <a:off x="3428177" y="4410711"/>
              <a:ext cx="2668371" cy="582078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Environment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1395B10-95FE-2AB1-AB1C-016B2DE82188}"/>
                </a:ext>
              </a:extLst>
            </p:cNvPr>
            <p:cNvCxnSpPr>
              <a:cxnSpLocks/>
              <a:stCxn id="24" idx="1"/>
              <a:endCxn id="26" idx="2"/>
            </p:cNvCxnSpPr>
            <p:nvPr/>
          </p:nvCxnSpPr>
          <p:spPr>
            <a:xfrm rot="10800000">
              <a:off x="2632574" y="2284157"/>
              <a:ext cx="795602" cy="2634555"/>
            </a:xfrm>
            <a:prstGeom prst="bentConnector3">
              <a:avLst>
                <a:gd name="adj1" fmla="val 234175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8E770F90-4095-0A78-6F98-F91C91E6ACEC}"/>
                </a:ext>
              </a:extLst>
            </p:cNvPr>
            <p:cNvCxnSpPr>
              <a:cxnSpLocks/>
              <a:stCxn id="24" idx="1"/>
              <a:endCxn id="29" idx="2"/>
            </p:cNvCxnSpPr>
            <p:nvPr/>
          </p:nvCxnSpPr>
          <p:spPr>
            <a:xfrm rot="10800000">
              <a:off x="2632574" y="2682157"/>
              <a:ext cx="795602" cy="2236555"/>
            </a:xfrm>
            <a:prstGeom prst="bentConnector3">
              <a:avLst>
                <a:gd name="adj1" fmla="val 233121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1C454821-4A3B-B73C-7770-5181A0CA3BAC}"/>
                </a:ext>
              </a:extLst>
            </p:cNvPr>
            <p:cNvCxnSpPr>
              <a:cxnSpLocks/>
              <a:stCxn id="17" idx="1"/>
              <a:endCxn id="32" idx="2"/>
            </p:cNvCxnSpPr>
            <p:nvPr/>
          </p:nvCxnSpPr>
          <p:spPr>
            <a:xfrm rot="10800000">
              <a:off x="2616203" y="3547010"/>
              <a:ext cx="811975" cy="1154741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0294DFF-864C-4158-ED05-1477E2FCAC52}"/>
                </a:ext>
              </a:extLst>
            </p:cNvPr>
            <p:cNvCxnSpPr>
              <a:cxnSpLocks/>
              <a:stCxn id="17" idx="1"/>
              <a:endCxn id="35" idx="2"/>
            </p:cNvCxnSpPr>
            <p:nvPr/>
          </p:nvCxnSpPr>
          <p:spPr>
            <a:xfrm rot="10800000">
              <a:off x="2616203" y="3945010"/>
              <a:ext cx="811975" cy="756740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B78CA8-F22A-1F51-B214-92F170B9D4F0}"/>
                </a:ext>
              </a:extLst>
            </p:cNvPr>
            <p:cNvSpPr/>
            <p:nvPr/>
          </p:nvSpPr>
          <p:spPr>
            <a:xfrm>
              <a:off x="2640186" y="2250025"/>
              <a:ext cx="525329" cy="578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37D3C10-AF17-03B5-7F7C-28793B63BB24}"/>
                </a:ext>
              </a:extLst>
            </p:cNvPr>
            <p:cNvSpPr/>
            <p:nvPr/>
          </p:nvSpPr>
          <p:spPr>
            <a:xfrm>
              <a:off x="3428176" y="4450536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E1C685B-9AEC-9967-E18C-8BC758859655}"/>
                </a:ext>
              </a:extLst>
            </p:cNvPr>
            <p:cNvSpPr/>
            <p:nvPr/>
          </p:nvSpPr>
          <p:spPr>
            <a:xfrm>
              <a:off x="3428176" y="487802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-side Corner of Rectangle 24">
              <a:extLst>
                <a:ext uri="{FF2B5EF4-FFF2-40B4-BE49-F238E27FC236}">
                  <a16:creationId xmlns:a16="http://schemas.microsoft.com/office/drawing/2014/main" id="{BF9660F8-2183-E3FA-D1D6-A8ED1FFCE666}"/>
                </a:ext>
              </a:extLst>
            </p:cNvPr>
            <p:cNvSpPr/>
            <p:nvPr/>
          </p:nvSpPr>
          <p:spPr>
            <a:xfrm>
              <a:off x="2632574" y="2021293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ame-side Corner of Rectangle 25">
              <a:extLst>
                <a:ext uri="{FF2B5EF4-FFF2-40B4-BE49-F238E27FC236}">
                  <a16:creationId xmlns:a16="http://schemas.microsoft.com/office/drawing/2014/main" id="{79CB8C4F-2DA8-5520-A749-0E6C9EDCCE80}"/>
                </a:ext>
              </a:extLst>
            </p:cNvPr>
            <p:cNvSpPr/>
            <p:nvPr/>
          </p:nvSpPr>
          <p:spPr>
            <a:xfrm>
              <a:off x="2632574" y="2250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EAB50E3-DC41-83E8-D6EF-C3ECCE5AD8EB}"/>
                </a:ext>
              </a:extLst>
            </p:cNvPr>
            <p:cNvSpPr/>
            <p:nvPr/>
          </p:nvSpPr>
          <p:spPr>
            <a:xfrm>
              <a:off x="2632575" y="2396271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 Same-side Corner of Rectangle 27">
              <a:extLst>
                <a:ext uri="{FF2B5EF4-FFF2-40B4-BE49-F238E27FC236}">
                  <a16:creationId xmlns:a16="http://schemas.microsoft.com/office/drawing/2014/main" id="{07927F96-F37C-73D5-6E20-116BD88FB11F}"/>
                </a:ext>
              </a:extLst>
            </p:cNvPr>
            <p:cNvSpPr/>
            <p:nvPr/>
          </p:nvSpPr>
          <p:spPr>
            <a:xfrm>
              <a:off x="2632574" y="241929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-side Corner of Rectangle 28">
              <a:extLst>
                <a:ext uri="{FF2B5EF4-FFF2-40B4-BE49-F238E27FC236}">
                  <a16:creationId xmlns:a16="http://schemas.microsoft.com/office/drawing/2014/main" id="{23180491-1B7C-CDE5-3B06-61FEBBDAF3F1}"/>
                </a:ext>
              </a:extLst>
            </p:cNvPr>
            <p:cNvSpPr/>
            <p:nvPr/>
          </p:nvSpPr>
          <p:spPr>
            <a:xfrm>
              <a:off x="2632574" y="2648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BB96D3-35C1-7745-7BD3-BBBB9412EE8E}"/>
                </a:ext>
              </a:extLst>
            </p:cNvPr>
            <p:cNvSpPr/>
            <p:nvPr/>
          </p:nvSpPr>
          <p:spPr>
            <a:xfrm>
              <a:off x="2616203" y="3261124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4A660EC5-72EC-39E3-9C42-6C3B4EDF220B}"/>
                </a:ext>
              </a:extLst>
            </p:cNvPr>
            <p:cNvSpPr/>
            <p:nvPr/>
          </p:nvSpPr>
          <p:spPr>
            <a:xfrm>
              <a:off x="2616202" y="3284147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 Same-side Corner of Rectangle 31">
              <a:extLst>
                <a:ext uri="{FF2B5EF4-FFF2-40B4-BE49-F238E27FC236}">
                  <a16:creationId xmlns:a16="http://schemas.microsoft.com/office/drawing/2014/main" id="{987D4372-1035-5D7B-B8E8-9F9000AA46E3}"/>
                </a:ext>
              </a:extLst>
            </p:cNvPr>
            <p:cNvSpPr/>
            <p:nvPr/>
          </p:nvSpPr>
          <p:spPr>
            <a:xfrm>
              <a:off x="2616202" y="3512878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B40738-6080-582C-D4C8-4965B5335563}"/>
                </a:ext>
              </a:extLst>
            </p:cNvPr>
            <p:cNvSpPr/>
            <p:nvPr/>
          </p:nvSpPr>
          <p:spPr>
            <a:xfrm>
              <a:off x="2616203" y="3659125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 Same-side Corner of Rectangle 33">
              <a:extLst>
                <a:ext uri="{FF2B5EF4-FFF2-40B4-BE49-F238E27FC236}">
                  <a16:creationId xmlns:a16="http://schemas.microsoft.com/office/drawing/2014/main" id="{C631BD3C-0DAF-2528-7159-EC62F114DEE3}"/>
                </a:ext>
              </a:extLst>
            </p:cNvPr>
            <p:cNvSpPr/>
            <p:nvPr/>
          </p:nvSpPr>
          <p:spPr>
            <a:xfrm>
              <a:off x="2616202" y="368214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 Same-side Corner of Rectangle 34">
              <a:extLst>
                <a:ext uri="{FF2B5EF4-FFF2-40B4-BE49-F238E27FC236}">
                  <a16:creationId xmlns:a16="http://schemas.microsoft.com/office/drawing/2014/main" id="{775229DC-B732-334D-B44A-E15D1C776771}"/>
                </a:ext>
              </a:extLst>
            </p:cNvPr>
            <p:cNvSpPr/>
            <p:nvPr/>
          </p:nvSpPr>
          <p:spPr>
            <a:xfrm>
              <a:off x="2616202" y="391087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BD05D16D-23BF-8760-58F4-8B80A4D367B2}"/>
                </a:ext>
              </a:extLst>
            </p:cNvPr>
            <p:cNvCxnSpPr>
              <a:cxnSpLocks/>
              <a:stCxn id="23" idx="1"/>
              <a:endCxn id="34" idx="2"/>
            </p:cNvCxnSpPr>
            <p:nvPr/>
          </p:nvCxnSpPr>
          <p:spPr>
            <a:xfrm rot="10800000">
              <a:off x="2616202" y="3716280"/>
              <a:ext cx="811974" cy="774944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8F1004B-9B4B-1FE6-F46D-E71A3D8689B1}"/>
                </a:ext>
              </a:extLst>
            </p:cNvPr>
            <p:cNvCxnSpPr>
              <a:cxnSpLocks/>
              <a:stCxn id="23" idx="1"/>
              <a:endCxn id="31" idx="2"/>
            </p:cNvCxnSpPr>
            <p:nvPr/>
          </p:nvCxnSpPr>
          <p:spPr>
            <a:xfrm rot="10800000">
              <a:off x="2616202" y="3318278"/>
              <a:ext cx="811974" cy="1172946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71AA5061-4740-DDCC-630F-26092C05937B}"/>
                </a:ext>
              </a:extLst>
            </p:cNvPr>
            <p:cNvCxnSpPr>
              <a:cxnSpLocks/>
              <a:stCxn id="23" idx="1"/>
              <a:endCxn id="28" idx="2"/>
            </p:cNvCxnSpPr>
            <p:nvPr/>
          </p:nvCxnSpPr>
          <p:spPr>
            <a:xfrm rot="10800000">
              <a:off x="2632574" y="2453426"/>
              <a:ext cx="795602" cy="2037798"/>
            </a:xfrm>
            <a:prstGeom prst="bentConnector3">
              <a:avLst>
                <a:gd name="adj1" fmla="val 1835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412BE49C-9B1C-D1E8-A3FF-61EA177E0274}"/>
                </a:ext>
              </a:extLst>
            </p:cNvPr>
            <p:cNvCxnSpPr>
              <a:cxnSpLocks/>
              <a:stCxn id="23" idx="1"/>
              <a:endCxn id="25" idx="2"/>
            </p:cNvCxnSpPr>
            <p:nvPr/>
          </p:nvCxnSpPr>
          <p:spPr>
            <a:xfrm rot="10800000">
              <a:off x="2632574" y="2055424"/>
              <a:ext cx="795602" cy="2435800"/>
            </a:xfrm>
            <a:prstGeom prst="bentConnector3">
              <a:avLst>
                <a:gd name="adj1" fmla="val 1835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9854748-C557-983A-FAD2-9CF9E82B6665}"/>
                </a:ext>
              </a:extLst>
            </p:cNvPr>
            <p:cNvSpPr/>
            <p:nvPr/>
          </p:nvSpPr>
          <p:spPr>
            <a:xfrm>
              <a:off x="5647712" y="404901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8A6798F5-B9A3-EBE8-B83E-37B32AA837C2}"/>
                </a:ext>
              </a:extLst>
            </p:cNvPr>
            <p:cNvCxnSpPr>
              <a:cxnSpLocks/>
              <a:stCxn id="40" idx="1"/>
              <a:endCxn id="61" idx="1"/>
            </p:cNvCxnSpPr>
            <p:nvPr/>
          </p:nvCxnSpPr>
          <p:spPr>
            <a:xfrm rot="10800000">
              <a:off x="2632576" y="2167837"/>
              <a:ext cx="3015137" cy="1921864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907A0E7-0C70-9F80-1A43-59A8D5F2FFA1}"/>
                </a:ext>
              </a:extLst>
            </p:cNvPr>
            <p:cNvCxnSpPr>
              <a:cxnSpLocks/>
              <a:stCxn id="40" idx="1"/>
              <a:endCxn id="27" idx="1"/>
            </p:cNvCxnSpPr>
            <p:nvPr/>
          </p:nvCxnSpPr>
          <p:spPr>
            <a:xfrm rot="10800000">
              <a:off x="2632576" y="2565839"/>
              <a:ext cx="3015137" cy="1523863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69A3C571-004F-F3E3-4D67-D25B72CC9CDC}"/>
                </a:ext>
              </a:extLst>
            </p:cNvPr>
            <p:cNvCxnSpPr>
              <a:cxnSpLocks/>
              <a:stCxn id="40" idx="1"/>
              <a:endCxn id="30" idx="1"/>
            </p:cNvCxnSpPr>
            <p:nvPr/>
          </p:nvCxnSpPr>
          <p:spPr>
            <a:xfrm rot="10800000">
              <a:off x="2616204" y="3430691"/>
              <a:ext cx="3031509" cy="659010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6DA2E62F-7298-3706-2C6A-23239C5015E2}"/>
                </a:ext>
              </a:extLst>
            </p:cNvPr>
            <p:cNvCxnSpPr>
              <a:cxnSpLocks/>
              <a:stCxn id="40" idx="1"/>
              <a:endCxn id="33" idx="1"/>
            </p:cNvCxnSpPr>
            <p:nvPr/>
          </p:nvCxnSpPr>
          <p:spPr>
            <a:xfrm rot="10800000">
              <a:off x="2616204" y="3828693"/>
              <a:ext cx="3031509" cy="261009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BABAEB-A841-4B87-5AAD-409D3BF7D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5897" y="2565836"/>
              <a:ext cx="1032630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589E23-96BD-8427-09D8-D664D6C70A7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4569525" y="3430690"/>
              <a:ext cx="102979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BE7915-5DEA-7FFA-96C6-4D84E696B4DB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4569525" y="3828691"/>
              <a:ext cx="1029795" cy="527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0E5C21D-B6CE-FA73-F41A-E339ED58AB8F}"/>
                    </a:ext>
                  </a:extLst>
                </p:cNvPr>
                <p:cNvSpPr txBox="1"/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0E5C21D-B6CE-FA73-F41A-E339ED58A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blipFill>
                  <a:blip r:embed="rId5"/>
                  <a:stretch>
                    <a:fillRect l="-3571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9AB8C57-4C58-25EB-699E-06DC760EFD56}"/>
                    </a:ext>
                  </a:extLst>
                </p:cNvPr>
                <p:cNvSpPr txBox="1"/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9AB8C57-4C58-25EB-699E-06DC760EF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blipFill>
                  <a:blip r:embed="rId6"/>
                  <a:stretch>
                    <a:fillRect l="-8000" b="-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4726CD-830F-E706-48B2-5844A0465C2A}"/>
                    </a:ext>
                  </a:extLst>
                </p:cNvPr>
                <p:cNvSpPr txBox="1"/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4726CD-830F-E706-48B2-5844A0465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blipFill>
                  <a:blip r:embed="rId7"/>
                  <a:stretch>
                    <a:fillRect l="-3448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B07B42B-1F99-7AA6-E2B2-B10957EF748D}"/>
                    </a:ext>
                  </a:extLst>
                </p:cNvPr>
                <p:cNvSpPr txBox="1"/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B07B42B-1F99-7AA6-E2B2-B10957EF7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blipFill>
                  <a:blip r:embed="rId8"/>
                  <a:stretch>
                    <a:fillRect l="-7692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099EC79-4F32-AC42-00BB-92CEF6826FBE}"/>
                    </a:ext>
                  </a:extLst>
                </p:cNvPr>
                <p:cNvSpPr txBox="1"/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099EC79-4F32-AC42-00BB-92CEF6826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blipFill>
                  <a:blip r:embed="rId9"/>
                  <a:stretch>
                    <a:fillRect r="-1724" b="-9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D8C738-6118-78D7-1A02-26D22E113C12}"/>
                </a:ext>
              </a:extLst>
            </p:cNvPr>
            <p:cNvSpPr txBox="1"/>
            <p:nvPr/>
          </p:nvSpPr>
          <p:spPr>
            <a:xfrm>
              <a:off x="5628252" y="2898986"/>
              <a:ext cx="2111043" cy="49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the action with the highest associated W-Value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BA107EF9-1554-FF50-DC5F-1BDC3C4EA703}"/>
                </a:ext>
              </a:extLst>
            </p:cNvPr>
            <p:cNvCxnSpPr>
              <a:cxnSpLocks/>
              <a:stCxn id="16" idx="2"/>
              <a:endCxn id="17" idx="3"/>
            </p:cNvCxnSpPr>
            <p:nvPr/>
          </p:nvCxnSpPr>
          <p:spPr>
            <a:xfrm rot="5400000">
              <a:off x="6135601" y="4153577"/>
              <a:ext cx="509120" cy="58722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23DCDF-4558-8140-79A8-29402CC6CF70}"/>
                    </a:ext>
                  </a:extLst>
                </p:cNvPr>
                <p:cNvSpPr txBox="1"/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23DCDF-4558-8140-79A8-29402CC6C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384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CC48C8-0815-C114-081F-4B5FB36E3266}"/>
                    </a:ext>
                  </a:extLst>
                </p:cNvPr>
                <p:cNvSpPr txBox="1"/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CC48C8-0815-C114-081F-4B5FB36E3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blipFill>
                  <a:blip r:embed="rId11"/>
                  <a:stretch>
                    <a:fillRect l="-8696" b="-6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EDB421-4F44-9C63-EE34-9DF7F8D671A3}"/>
                </a:ext>
              </a:extLst>
            </p:cNvPr>
            <p:cNvSpPr txBox="1"/>
            <p:nvPr/>
          </p:nvSpPr>
          <p:spPr>
            <a:xfrm>
              <a:off x="2405098" y="4301688"/>
              <a:ext cx="37414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State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0118CC-B36D-1C39-53D2-0890D58639DF}"/>
                </a:ext>
              </a:extLst>
            </p:cNvPr>
            <p:cNvSpPr txBox="1"/>
            <p:nvPr/>
          </p:nvSpPr>
          <p:spPr>
            <a:xfrm>
              <a:off x="2246493" y="4506710"/>
              <a:ext cx="706475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E912DB-80B3-4CEB-1EA2-2F2923E9AACB}"/>
                </a:ext>
              </a:extLst>
            </p:cNvPr>
            <p:cNvSpPr txBox="1"/>
            <p:nvPr/>
          </p:nvSpPr>
          <p:spPr>
            <a:xfrm>
              <a:off x="2253444" y="4721191"/>
              <a:ext cx="68243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A224FB5-0140-56D6-C067-588F2B4301E1}"/>
                </a:ext>
              </a:extLst>
            </p:cNvPr>
            <p:cNvSpPr/>
            <p:nvPr/>
          </p:nvSpPr>
          <p:spPr>
            <a:xfrm>
              <a:off x="2632575" y="1998270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BDAEFEDC-454B-810B-210E-AC449F64BF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" y="1761803"/>
            <a:ext cx="4181290" cy="22797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27CD13-1803-6F1D-E2F8-67DBECEF0A64}"/>
              </a:ext>
            </a:extLst>
          </p:cNvPr>
          <p:cNvSpPr txBox="1"/>
          <p:nvPr/>
        </p:nvSpPr>
        <p:spPr>
          <a:xfrm>
            <a:off x="7916423" y="5887858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[3, 4]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A8BE7D-6B0C-EEF3-5B55-D0CD5B56BCB0}"/>
                  </a:ext>
                </a:extLst>
              </p:cNvPr>
              <p:cNvSpPr txBox="1"/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A8BE7D-6B0C-EEF3-5B55-D0CD5B56B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blipFill>
                <a:blip r:embed="rId1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1C45A46-3799-F0BE-94FC-BD9FDCD267D7}"/>
                  </a:ext>
                </a:extLst>
              </p:cNvPr>
              <p:cNvSpPr txBox="1"/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/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𝑠</m:t>
                              </m:r>
                            </m:e>
                            <m:sub>
                              <m:r>
                                <a:rPr lang="en-US" b="0" i="1"/>
                                <m:t>𝑡</m:t>
                              </m:r>
                            </m:sub>
                          </m:sSub>
                          <m:r>
                            <a:rPr lang="en-US" b="0"/>
                            <m:t>,</m:t>
                          </m:r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/>
                        <m:t>←</m:t>
                      </m:r>
                      <m:r>
                        <a:rPr lang="en-US" b="0" i="1"/>
                        <m:t>𝑄</m:t>
                      </m:r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𝑠</m:t>
                              </m:r>
                            </m:e>
                            <m:sub>
                              <m:r>
                                <a:rPr lang="en-US" b="0" i="1"/>
                                <m:t>𝑡</m:t>
                              </m:r>
                            </m:sub>
                          </m:sSub>
                          <m:r>
                            <a:rPr lang="en-US" b="0"/>
                            <m:t>,</m:t>
                          </m:r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/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/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𝑟</m:t>
                              </m:r>
                            </m:e>
                            <m:sub>
                              <m:r>
                                <a:rPr lang="en-US"/>
                                <m:t>𝑡</m:t>
                              </m:r>
                              <m:r>
                                <a:rPr lang="en-US"/>
                                <m:t>,</m:t>
                              </m:r>
                              <m:r>
                                <a:rPr lang="en-US"/>
                                <m:t>𝑗</m:t>
                              </m:r>
                            </m:sub>
                          </m:sSub>
                          <m:r>
                            <a:rPr lang="en-US"/>
                            <m:t>+</m:t>
                          </m:r>
                          <m:func>
                            <m:funcPr>
                              <m:ctrlPr>
                                <a:rPr lang="en-US"/>
                              </m:ctrlPr>
                            </m:funcPr>
                            <m:fName>
                              <m:r>
                                <a:rPr lang="en-US"/>
                                <m:t>𝛾</m:t>
                              </m:r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limLow>
                                    <m:limLowPr>
                                      <m:ctrlPr>
                                        <a:rPr lang="en-US"/>
                                      </m:ctrlPr>
                                    </m:limLowPr>
                                    <m:e>
                                      <m:r>
                                        <a:rPr lang="en-US"/>
                                        <m:t> </m:t>
                                      </m:r>
                                      <m:r>
                                        <a:rPr lang="en-US"/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/>
                                        <m:t> </m:t>
                                      </m:r>
                                    </m:lim>
                                  </m:limLow>
                                </m:e>
                                <m:sub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fName>
                            <m:e>
                              <m:r>
                                <a:rPr lang="en-US"/>
                                <m:t>𝑄</m:t>
                              </m:r>
                              <m:d>
                                <m:dPr>
                                  <m:ctrlPr>
                                    <a:rPr lang="en-US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/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/>
                                      </m:ctrlPr>
                                    </m:sSubPr>
                                    <m:e>
                                      <m:r>
                                        <a:rPr lang="en-US"/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/>
                                        <m:t>𝑡</m:t>
                                      </m:r>
                                      <m:r>
                                        <a:rPr lang="en-US"/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/>
                            <m:t>−</m:t>
                          </m:r>
                          <m:r>
                            <a:rPr lang="en-US"/>
                            <m:t>𝑄</m:t>
                          </m:r>
                          <m:d>
                            <m:dPr>
                              <m:ctrlPr>
                                <a:rPr lang="en-US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r>
                                    <a:rPr lang="en-US"/>
                                    <m:t>𝑠</m:t>
                                  </m:r>
                                </m:e>
                                <m:sub>
                                  <m:r>
                                    <a:rPr lang="en-US"/>
                                    <m:t>𝑡</m:t>
                                  </m:r>
                                </m:sub>
                              </m:sSub>
                              <m:r>
                                <a:rPr lang="en-US"/>
                                <m:t>, </m:t>
                              </m:r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r>
                                    <a:rPr lang="en-US"/>
                                    <m:t>𝑎</m:t>
                                  </m:r>
                                </m:e>
                                <m:sub>
                                  <m:r>
                                    <a:rPr lang="en-US"/>
                                    <m:t>𝑡</m:t>
                                  </m:r>
                                  <m:r>
                                    <a:rPr lang="en-US"/>
                                    <m:t>,</m:t>
                                  </m:r>
                                  <m:r>
                                    <a:rPr lang="en-US"/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1C45A46-3799-F0BE-94FC-BD9FDCD26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blipFill>
                <a:blip r:embed="rId14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75B016D5-E8DA-0E84-4586-2748B7177B77}"/>
              </a:ext>
            </a:extLst>
          </p:cNvPr>
          <p:cNvSpPr txBox="1"/>
          <p:nvPr/>
        </p:nvSpPr>
        <p:spPr>
          <a:xfrm>
            <a:off x="7895141" y="5302825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0620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695 L -0.22188 -0.05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5" grpId="0"/>
      <p:bldP spid="62" grpId="0"/>
      <p:bldP spid="63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5799</TotalTime>
  <Words>2329</Words>
  <Application>Microsoft Macintosh PowerPoint</Application>
  <PresentationFormat>On-screen Show (4:3)</PresentationFormat>
  <Paragraphs>667</Paragraphs>
  <Slides>35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Trinity_PPT_Calibri_Option1</vt:lpstr>
      <vt:lpstr>Multi-Objective Reinforcement Learning</vt:lpstr>
      <vt:lpstr>Overview</vt:lpstr>
      <vt:lpstr>Motivation &amp; Objective</vt:lpstr>
      <vt:lpstr>Motivation &amp; Objective</vt:lpstr>
      <vt:lpstr>Background &amp; Related Work</vt:lpstr>
      <vt:lpstr>Background &amp; Related Work</vt:lpstr>
      <vt:lpstr>Background &amp; Related Work</vt:lpstr>
      <vt:lpstr>Background &amp; Related Work</vt:lpstr>
      <vt:lpstr>Background &amp; Related Work</vt:lpstr>
      <vt:lpstr>Design</vt:lpstr>
      <vt:lpstr>Design</vt:lpstr>
      <vt:lpstr>Design</vt:lpstr>
      <vt:lpstr>Design</vt:lpstr>
      <vt:lpstr>Implementation</vt:lpstr>
      <vt:lpstr>Evaluation</vt:lpstr>
      <vt:lpstr>Evaluation</vt:lpstr>
      <vt:lpstr>Evaluation</vt:lpstr>
      <vt:lpstr>Evaluation</vt:lpstr>
      <vt:lpstr>Evaluation</vt:lpstr>
      <vt:lpstr>Evaluation</vt:lpstr>
      <vt:lpstr>Conclusions</vt:lpstr>
      <vt:lpstr>Conclusions</vt:lpstr>
      <vt:lpstr>References</vt:lpstr>
      <vt:lpstr>Questions ?</vt:lpstr>
      <vt:lpstr>Thank You</vt:lpstr>
      <vt:lpstr>Background &amp; Related Work</vt:lpstr>
      <vt:lpstr>Background &amp; Related Work</vt:lpstr>
      <vt:lpstr>Background &amp; Related Work</vt:lpstr>
      <vt:lpstr>Design</vt:lpstr>
      <vt:lpstr>Evaluation</vt:lpstr>
      <vt:lpstr>Evaluation</vt:lpstr>
      <vt:lpstr>Evaluation</vt:lpstr>
      <vt:lpstr>Evaluation</vt:lpstr>
      <vt:lpstr>Implementation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Max Cunningham</cp:lastModifiedBy>
  <cp:revision>33</cp:revision>
  <cp:lastPrinted>2014-12-16T10:33:11Z</cp:lastPrinted>
  <dcterms:created xsi:type="dcterms:W3CDTF">2015-04-21T16:55:16Z</dcterms:created>
  <dcterms:modified xsi:type="dcterms:W3CDTF">2025-03-21T14:49:24Z</dcterms:modified>
</cp:coreProperties>
</file>